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5.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3.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5.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2.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media/image1.png" ContentType="image/png"/>
  <Override PartName="/ppt/media/image2.jpeg" ContentType="image/jpeg"/>
  <Override PartName="/ppt/media/image23.jpeg" ContentType="image/jpeg"/>
  <Override PartName="/ppt/media/image8.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24.jpeg" ContentType="image/jpe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5.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2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26" name="PlaceHolder 4"/>
          <p:cNvSpPr>
            <a:spLocks noGrp="1"/>
          </p:cNvSpPr>
          <p:nvPr>
            <p:ph type="dt" idx="10"/>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ftr" idx="11"/>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28" name="PlaceHolder 6"/>
          <p:cNvSpPr>
            <a:spLocks noGrp="1"/>
          </p:cNvSpPr>
          <p:nvPr>
            <p:ph type="sldNum" idx="12"/>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7EEA392-64AB-4285-9491-D475FCD282F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533520" y="764280"/>
            <a:ext cx="6704280" cy="3771000"/>
          </a:xfrm>
          <a:prstGeom prst="rect">
            <a:avLst/>
          </a:prstGeom>
          <a:ln w="0">
            <a:noFill/>
          </a:ln>
        </p:spPr>
      </p:sp>
      <p:sp>
        <p:nvSpPr>
          <p:cNvPr id="23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far we verified that the gospel writers were present during the time period they claimed to write about.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But were their claims Corroborated?</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533520" y="764280"/>
            <a:ext cx="6703920" cy="3770640"/>
          </a:xfrm>
          <a:prstGeom prst="rect">
            <a:avLst/>
          </a:prstGeom>
          <a:ln w="0">
            <a:noFill/>
          </a:ln>
        </p:spPr>
      </p:sp>
      <p:sp>
        <p:nvSpPr>
          <p:cNvPr id="251"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 15 x 24 inch marble slab was discovered in Nazareth with that inscription.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Scholars believe it was </a:t>
            </a:r>
            <a:br/>
            <a:r>
              <a:rPr b="0" lang="en-US" sz="2000" spc="-1" strike="noStrike">
                <a:latin typeface="Arial"/>
              </a:rPr>
              <a:t>either</a:t>
            </a:r>
            <a:br/>
            <a:r>
              <a:rPr b="0" lang="en-US" sz="2000" spc="-1" strike="noStrike">
                <a:latin typeface="Arial"/>
              </a:rPr>
              <a:t>Emperor Tiberius who reigned during Christ time (AD 14-37) </a:t>
            </a:r>
            <a:br/>
            <a:r>
              <a:rPr b="0" lang="en-US" sz="2000" spc="-1" strike="noStrike">
                <a:latin typeface="Arial"/>
              </a:rPr>
              <a:t>or </a:t>
            </a:r>
            <a:br/>
            <a:r>
              <a:rPr b="0" lang="en-US" sz="2000" spc="-1" strike="noStrike">
                <a:latin typeface="Arial"/>
              </a:rPr>
              <a:t>Claudius (AD 41-54).</a:t>
            </a:r>
            <a:endParaRPr b="0" lang="en-US" sz="2000" spc="-1" strike="noStrike">
              <a:latin typeface="Arial"/>
            </a:endParaRPr>
          </a:p>
          <a:p>
            <a:pPr marL="216000" indent="-216000">
              <a:lnSpc>
                <a:spcPct val="100000"/>
              </a:lnSpc>
              <a:buNone/>
              <a:tabLst>
                <a:tab algn="l" pos="0"/>
              </a:tabLst>
            </a:pPr>
            <a:r>
              <a:rPr b="0" lang="en-US" sz="2000" spc="-1" strike="noStrike">
                <a:latin typeface="Arial"/>
              </a:rPr>
              <a:t>Why would an emperor make such a grave penalty for grave robbing?</a:t>
            </a:r>
            <a:b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Ref. “Pg 308 of I don’t have enough faith to be an atheist”</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533520" y="764280"/>
            <a:ext cx="6703920" cy="3770640"/>
          </a:xfrm>
          <a:prstGeom prst="rect">
            <a:avLst/>
          </a:prstGeom>
          <a:ln w="0">
            <a:noFill/>
          </a:ln>
        </p:spPr>
      </p:sp>
      <p:sp>
        <p:nvSpPr>
          <p:cNvPr id="253" name="PlaceHolder 2"/>
          <p:cNvSpPr>
            <a:spLocks noGrp="1"/>
          </p:cNvSpPr>
          <p:nvPr>
            <p:ph type="body"/>
          </p:nvPr>
        </p:nvSpPr>
        <p:spPr>
          <a:xfrm>
            <a:off x="777240" y="4777560"/>
            <a:ext cx="6216840" cy="932256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He attributes the darkness to a natural force, so no motive for him purposely trying to support Christianity (hence external evidence) </a:t>
            </a:r>
            <a:br/>
            <a:r>
              <a:rPr b="0" lang="en-US" sz="2000" spc="-1" strike="noStrike">
                <a:latin typeface="Arial"/>
              </a:rPr>
              <a:t>-----------------------------------------------------------------</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ea typeface="Microsoft YaHei"/>
              </a:rPr>
              <a:t>EXTRA: </a:t>
            </a:r>
            <a:br/>
            <a:r>
              <a:rPr b="0" lang="en-US" sz="2000" spc="-1" strike="noStrike">
                <a:latin typeface="Arial"/>
                <a:ea typeface="Microsoft YaHei"/>
              </a:rPr>
              <a:t>Thallus: </a:t>
            </a:r>
            <a:br/>
            <a:r>
              <a:rPr b="0" lang="en-US" sz="2000" spc="-1" strike="noStrike">
                <a:latin typeface="Arial"/>
                <a:ea typeface="Microsoft YaHei"/>
              </a:rPr>
              <a:t> – 3 volume account of Mediterranean area in 1</a:t>
            </a:r>
            <a:r>
              <a:rPr b="0" lang="en-US" sz="2000" spc="-1" strike="noStrike" baseline="33000">
                <a:latin typeface="Arial"/>
                <a:ea typeface="Microsoft YaHei"/>
              </a:rPr>
              <a:t>st</a:t>
            </a:r>
            <a:r>
              <a:rPr b="0" lang="en-US" sz="2000" spc="-1" strike="noStrike">
                <a:latin typeface="Arial"/>
                <a:ea typeface="Microsoft YaHei"/>
              </a:rPr>
              <a:t> century, within 20 years of Jesus death. (no copies survived to today)</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ea typeface="Microsoft YaHei"/>
              </a:rPr>
              <a:t>EXTRA: </a:t>
            </a:r>
            <a:br/>
            <a:r>
              <a:rPr b="0" lang="en-US" sz="2000" spc="-1" strike="noStrike">
                <a:latin typeface="Arial"/>
                <a:ea typeface="Microsoft YaHei"/>
              </a:rPr>
              <a:t>Julius Africanus..in AD 221 in his “History of the world”</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ea typeface="Microsoft YaHei"/>
              </a:rPr>
              <a:t>Whole passage: </a:t>
            </a:r>
            <a:br/>
            <a:r>
              <a:rPr b="0" lang="en-US" sz="2000" spc="-1" strike="noStrike">
                <a:latin typeface="Arial"/>
                <a:ea typeface="Microsoft YaHei"/>
              </a:rPr>
              <a:t>“On the whole world there pressed a most fearful darkness; and the rocks were rent by an earthquake, and many places in Judea and other districts were thrown down. This darkness Thallus, in the 263 third book of his History, calls, as appears to me without reason, an eclipse of the sun. For the Hebrews celebrate the passover on the 14th day according to the moon, and the passion of our Savior fails on the day before the passover [see Phlegon]; but an eclipse of the sun takes place only when the moon comes under the sun. And it cannot happen at any other time but in the interval between the first day of the new moon and the last of the old, that is, at their junction: how then should an eclipse be supposed to happen when the moon is almost diametrically opposite the sun?” – Julius Africanus, Chronography, 18.1</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533520" y="764280"/>
            <a:ext cx="6703920" cy="3770640"/>
          </a:xfrm>
          <a:prstGeom prst="rect">
            <a:avLst/>
          </a:prstGeom>
          <a:ln w="0">
            <a:noFill/>
          </a:ln>
        </p:spPr>
      </p:sp>
      <p:sp>
        <p:nvSpPr>
          <p:cNvPr id="25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Consequently, to get rid of the report, Nero fastened the guilt and inflicted the most exquisite tortures on a class hated for their abominations, called Christians by the populace. Christus, from whom the name had its origin, suffered the extreme penalty during the reign of Tiberius at the hands of one of our procurators, Pontius Pilatus, and a most mischievous superstition, thus checked for the moment, again broke out not only in Judæa, the first source of the evil, but even in Rome, where all things hideous and shameful from every part of the world find their centre and become popular”</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533520" y="764280"/>
            <a:ext cx="6703920" cy="3770640"/>
          </a:xfrm>
          <a:prstGeom prst="rect">
            <a:avLst/>
          </a:prstGeom>
          <a:ln w="0">
            <a:noFill/>
          </a:ln>
        </p:spPr>
      </p:sp>
      <p:sp>
        <p:nvSpPr>
          <p:cNvPr id="257" name="PlaceHolder 2"/>
          <p:cNvSpPr>
            <a:spLocks noGrp="1"/>
          </p:cNvSpPr>
          <p:nvPr>
            <p:ph type="body"/>
          </p:nvPr>
        </p:nvSpPr>
        <p:spPr>
          <a:xfrm>
            <a:off x="777240" y="4777560"/>
            <a:ext cx="6216840" cy="6232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From quote:</a:t>
            </a:r>
            <a:br/>
            <a:r>
              <a:rPr b="0" lang="en-US" sz="2000" spc="-1" strike="noStrike">
                <a:latin typeface="Arial"/>
              </a:rPr>
              <a:t>”What advantage did the Athenians gain from putting Socrates to death? Famine and plague came upon them as a judgment for their crime. What advantage did the men of Samos gain from burning Pythagoras? In a moment their land was covered with sand. What advantage did the Jews gain from executing their wise king? It was just after that that their kingdom was abolished. God justly avenged these three wise men: the Athenians died of hunger; the Samians were overwhelmed by the sea; the Jews, ruined and driven from their land, live in complete dispersion. But Socrates did not die for good; he lived on in the teaching of Plato. Pythagoras did not die for good; he lived on in the statue of Hera. Nor did the wise king die for good; he lived on in the teaching which he had given”</a:t>
            </a:r>
            <a:br/>
            <a:r>
              <a:rPr b="0" lang="en-US" sz="2000" spc="-1" strike="noStrike">
                <a:latin typeface="Arial"/>
              </a:rPr>
              <a:t>Reference:</a:t>
            </a:r>
            <a:br/>
            <a:r>
              <a:rPr b="0" lang="en-US" sz="2000" spc="-1" strike="noStrike">
                <a:latin typeface="Arial"/>
              </a:rPr>
              <a:t>Bruce, F.F., The New Testament Documents: Are They Reliable?, p.117</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533520" y="764280"/>
            <a:ext cx="6703920" cy="3770640"/>
          </a:xfrm>
          <a:prstGeom prst="rect">
            <a:avLst/>
          </a:prstGeom>
          <a:ln w="0">
            <a:noFill/>
          </a:ln>
        </p:spPr>
      </p:sp>
      <p:sp>
        <p:nvSpPr>
          <p:cNvPr id="259" name="PlaceHolder 2"/>
          <p:cNvSpPr>
            <a:spLocks noGrp="1"/>
          </p:cNvSpPr>
          <p:nvPr>
            <p:ph type="body"/>
          </p:nvPr>
        </p:nvSpPr>
        <p:spPr>
          <a:xfrm>
            <a:off x="777240" y="4777560"/>
            <a:ext cx="6216840" cy="90658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Origen was an Alexandrian Christian theologian responding to a Greek writer named Celsus</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br/>
            <a:br/>
            <a:r>
              <a:rPr b="0" lang="en-US" sz="2000" spc="-1" strike="noStrike">
                <a:latin typeface="Arial"/>
              </a:rPr>
              <a:t>Celsus wrote this:</a:t>
            </a:r>
            <a:br/>
            <a:r>
              <a:rPr b="0" lang="en-US" sz="2000" spc="-1" strike="noStrike">
                <a:latin typeface="Arial"/>
              </a:rPr>
              <a:t>”But,” continues Celsus… “although we are able to show the striking and miraculous character of the events which befell Him, yet from what other source can we furnish an answer than from the Gospel narratives, which state that ‘there was an earthquake, and that the rocks were split asunder, and the tombs opened, and the veil of the temple rent in twain from top to bottom, and that darkness prevailed in the day-time, the sun failing to give light?’”</a:t>
            </a:r>
            <a:br/>
            <a:br/>
            <a:r>
              <a:rPr b="0" lang="en-US" sz="2000" spc="-1" strike="noStrike">
                <a:latin typeface="Arial"/>
              </a:rPr>
              <a:t>And Origen responded with the following:</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r>
              <a:rPr b="0" lang="en-US" sz="2000" spc="-1" strike="noStrike">
                <a:latin typeface="Arial"/>
              </a:rPr>
              <a:t>With regard to the eclipse in the time of Tiberius Caesar, in whose reign Jesus appears to have been crucified, and the great earthquakes which then took place, Phlegon too, I think, has written in the thirteenth or fourteenth book of his Chronicles” (Origen, Against Celsus, 2.33)…. He (Celsus) imagines also that both the earthquake and the darkness were an invention; but regarding these, we have in the preceding pages, made our defense, according to our ability, adducing the testimony of Phlegon, who relates that these events took place at the time when our Saviour suffered. (Origen, Against Celsus, 2.59)</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533520" y="764280"/>
            <a:ext cx="6703920" cy="3770640"/>
          </a:xfrm>
          <a:prstGeom prst="rect">
            <a:avLst/>
          </a:prstGeom>
          <a:ln w="0">
            <a:noFill/>
          </a:ln>
        </p:spPr>
      </p:sp>
      <p:sp>
        <p:nvSpPr>
          <p:cNvPr id="261" name="PlaceHolder 2"/>
          <p:cNvSpPr>
            <a:spLocks noGrp="1"/>
          </p:cNvSpPr>
          <p:nvPr>
            <p:ph type="body"/>
          </p:nvPr>
        </p:nvSpPr>
        <p:spPr>
          <a:xfrm>
            <a:off x="777240" y="4777560"/>
            <a:ext cx="6216840" cy="50994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Folks try to discount this observation from Phlegon as not related to the death of Christ because it was too far from where Jesus was crucified.</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Bible did not state that the whole planet was affected, but also does not state that it wasn’t </a:t>
            </a:r>
            <a:br/>
            <a:r>
              <a:rPr b="0" lang="en-US" sz="2000" spc="-1" strike="noStrike">
                <a:latin typeface="Arial"/>
              </a:rPr>
              <a:t> </a:t>
            </a:r>
            <a:br/>
            <a:r>
              <a:rPr b="0" lang="en-US" sz="2000" spc="-1" strike="noStrike">
                <a:latin typeface="Arial"/>
              </a:rPr>
              <a:t>Also, imagine how a bias against the supernatural could weigh in on how someone interprets the evidence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"However in the fourth year of the 202nd olympiad [32 CE], an eclipse of the sun happened, greater and more excellent than any that had happened before it; at the sixth hour [around noon] day turned into dark night, so that the stars were seen in the sky, and an earthquake in Bithynia toppled many buildings of the city of Nicaea."</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533520" y="764280"/>
            <a:ext cx="6703920" cy="3770640"/>
          </a:xfrm>
          <a:prstGeom prst="rect">
            <a:avLst/>
          </a:prstGeom>
          <a:ln w="0">
            <a:noFill/>
          </a:ln>
        </p:spPr>
      </p:sp>
      <p:sp>
        <p:nvSpPr>
          <p:cNvPr id="26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This is not an exhaustive list.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What else could New Testament authors have written to prove they were eyewitnesses who were not making up a story?</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br/>
            <a:r>
              <a:rPr b="0" lang="en-US" sz="2000" spc="-1" strike="noStrike">
                <a:latin typeface="Arial"/>
              </a:rPr>
              <a:t>From “I Don’t Have Enough Faith to Be an Atheist”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533520" y="764280"/>
            <a:ext cx="6703920" cy="3770640"/>
          </a:xfrm>
          <a:prstGeom prst="rect">
            <a:avLst/>
          </a:prstGeom>
          <a:ln w="0">
            <a:noFill/>
          </a:ln>
        </p:spPr>
      </p:sp>
      <p:sp>
        <p:nvSpPr>
          <p:cNvPr id="26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-Realism::</a:t>
            </a:r>
            <a:endParaRPr b="0" lang="en-US" sz="2000" spc="-1" strike="noStrike">
              <a:latin typeface="Arial"/>
            </a:endParaRPr>
          </a:p>
          <a:p>
            <a:pPr marL="216000" indent="-216000">
              <a:lnSpc>
                <a:spcPct val="100000"/>
              </a:lnSpc>
              <a:buNone/>
              <a:tabLst>
                <a:tab algn="l" pos="0"/>
              </a:tabLst>
            </a:pPr>
            <a:r>
              <a:rPr b="0" lang="en-US" sz="2000" spc="-1" strike="noStrike">
                <a:latin typeface="Arial"/>
              </a:rPr>
              <a:t>Writing fiction with realistic details did not exist when the gospel accounts were written</a:t>
            </a: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533520" y="764280"/>
            <a:ext cx="6703920" cy="3770640"/>
          </a:xfrm>
          <a:prstGeom prst="rect">
            <a:avLst/>
          </a:prstGeom>
          <a:ln w="0">
            <a:noFill/>
          </a:ln>
        </p:spPr>
      </p:sp>
      <p:sp>
        <p:nvSpPr>
          <p:cNvPr id="267"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Ever got the impression that Jesus randomly called a bunch of guys together who followed Jesus after only meeting Him for the first time? </a:t>
            </a:r>
            <a:endParaRPr b="0" lang="en-US" sz="2000" spc="-1" strike="noStrike">
              <a:latin typeface="Arial"/>
            </a:endParaRPr>
          </a:p>
          <a:p>
            <a:pPr marL="216000" indent="-216000">
              <a:lnSpc>
                <a:spcPct val="100000"/>
              </a:lnSpc>
              <a:buNone/>
              <a:tabLst>
                <a:tab algn="l" pos="0"/>
              </a:tabLst>
            </a:pPr>
            <a:r>
              <a:rPr b="0" lang="en-US" sz="2000" spc="-1" strike="noStrike">
                <a:latin typeface="Arial"/>
              </a:rPr>
              <a:t>A review of all the gospel accounts reveal otherwise.</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533520" y="764280"/>
            <a:ext cx="6703920" cy="3770640"/>
          </a:xfrm>
          <a:prstGeom prst="rect">
            <a:avLst/>
          </a:prstGeom>
          <a:ln w="0">
            <a:noFill/>
          </a:ln>
        </p:spPr>
      </p:sp>
      <p:sp>
        <p:nvSpPr>
          <p:cNvPr id="269"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Disambiguation.</a:t>
            </a:r>
            <a:br/>
            <a:r>
              <a:rPr b="0" lang="en-US" sz="2000" spc="-1" strike="noStrike">
                <a:latin typeface="Arial"/>
              </a:rPr>
              <a:t>By the way...</a:t>
            </a:r>
            <a:br/>
            <a:r>
              <a:rPr b="0" lang="en-US" sz="2000" spc="-1" strike="noStrike">
                <a:latin typeface="Arial"/>
              </a:rPr>
              <a:t>There is no such thing as a “Palestinian” people.</a:t>
            </a:r>
            <a:br/>
            <a:r>
              <a:rPr b="0" lang="en-US" sz="2000" spc="-1" strike="noStrike">
                <a:latin typeface="Arial"/>
              </a:rPr>
              <a:t>”Palestine” was a derogatory, demeaning name that the Romans gave to the Jewish lands, in an attempt to suggest that the land belonged to the Philistines instead of the Jews (their mortal nemesis)… to minimize Jewish attachment to the land.</a:t>
            </a:r>
            <a:br/>
            <a:r>
              <a:rPr b="0" lang="en-US" sz="2000" spc="-1" strike="noStrike">
                <a:latin typeface="Arial"/>
              </a:rPr>
              <a:t>The people who call themselves “Palestinians” are a made-up group of people.</a:t>
            </a:r>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533520" y="764280"/>
            <a:ext cx="6703920" cy="3770640"/>
          </a:xfrm>
          <a:prstGeom prst="rect">
            <a:avLst/>
          </a:prstGeom>
          <a:ln w="0">
            <a:noFill/>
          </a:ln>
        </p:spPr>
      </p:sp>
      <p:sp>
        <p:nvSpPr>
          <p:cNvPr id="271"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 1</a:t>
            </a:r>
            <a:r>
              <a:rPr b="0" lang="en-US" sz="2000" spc="-1" strike="noStrike" baseline="33000">
                <a:latin typeface="Arial"/>
              </a:rPr>
              <a:t>st</a:t>
            </a:r>
            <a:r>
              <a:rPr b="0" lang="en-US" sz="2000" spc="-1" strike="noStrike">
                <a:latin typeface="Arial"/>
              </a:rPr>
              <a:t> century Palestine, we see a comparison</a:t>
            </a:r>
            <a:br/>
            <a:r>
              <a:rPr b="0" lang="en-US" sz="2000" spc="-1" strike="noStrike">
                <a:latin typeface="Arial"/>
              </a:rPr>
              <a:t>between</a:t>
            </a:r>
            <a:endParaRPr b="0" lang="en-US" sz="2000" spc="-1" strike="noStrike">
              <a:latin typeface="Arial"/>
            </a:endParaRPr>
          </a:p>
          <a:p>
            <a:pPr marL="216000" indent="-216000">
              <a:lnSpc>
                <a:spcPct val="100000"/>
              </a:lnSpc>
              <a:buNone/>
              <a:tabLst>
                <a:tab algn="l" pos="0"/>
              </a:tabLst>
            </a:pPr>
            <a:br/>
            <a:r>
              <a:rPr b="0" lang="en-US" sz="2000" spc="-1" strike="noStrike">
                <a:latin typeface="Arial"/>
                <a:ea typeface="Microsoft YaHei"/>
              </a:rPr>
              <a:t>secular </a:t>
            </a:r>
            <a:br/>
            <a:r>
              <a:rPr b="0" lang="en-US" sz="2000" spc="-1" strike="noStrike">
                <a:latin typeface="Arial"/>
                <a:ea typeface="Microsoft YaHei"/>
              </a:rPr>
              <a:t>and</a:t>
            </a:r>
            <a:br/>
            <a:r>
              <a:rPr b="0" lang="en-US" sz="2000" spc="-1" strike="noStrike">
                <a:latin typeface="Arial"/>
                <a:ea typeface="Microsoft YaHei"/>
              </a:rPr>
              <a:t>New Testament writings:</a:t>
            </a:r>
            <a:br/>
            <a:r>
              <a:rPr b="0" lang="en-US" sz="2000" spc="-1" strike="noStrike">
                <a:latin typeface="Arial"/>
                <a:ea typeface="Microsoft YaHei"/>
              </a:rPr>
              <a:t>The likelihood of a late/forgery writer getting the right names for the time period would be highly unlikely.</a:t>
            </a:r>
            <a:br/>
            <a:r>
              <a:rPr b="0" lang="en-US" sz="2000" spc="-1" strike="noStrike">
                <a:latin typeface="Arial"/>
                <a:ea typeface="Microsoft YaHei"/>
              </a:rPr>
              <a:t>We see yet another ‘lottery’ that the gospel writers won.</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533520" y="764280"/>
            <a:ext cx="6703920" cy="3770640"/>
          </a:xfrm>
          <a:prstGeom prst="rect">
            <a:avLst/>
          </a:prstGeom>
          <a:ln w="0">
            <a:noFill/>
          </a:ln>
        </p:spPr>
      </p:sp>
      <p:sp>
        <p:nvSpPr>
          <p:cNvPr id="241"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Einstein may have been an expert in physics, but apparently was weak on the facts in other fields of study, as we’ll demonstrate</a:t>
            </a:r>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533520" y="764280"/>
            <a:ext cx="6703920" cy="3770640"/>
          </a:xfrm>
          <a:prstGeom prst="rect">
            <a:avLst/>
          </a:prstGeom>
          <a:ln w="0">
            <a:noFill/>
          </a:ln>
        </p:spPr>
      </p:sp>
      <p:sp>
        <p:nvSpPr>
          <p:cNvPr id="27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spcBef>
                <a:spcPts val="1417"/>
              </a:spcBef>
              <a:buClr>
                <a:srgbClr val="000000"/>
              </a:buClr>
              <a:buSzPct val="45000"/>
              <a:buFont typeface="Wingdings" charset="2"/>
              <a:buChar char=""/>
            </a:pPr>
            <a:r>
              <a:rPr b="0" lang="en-US" sz="2000" spc="-1" strike="noStrike">
                <a:latin typeface="Arial"/>
              </a:rPr>
              <a:t>Luke accurately described the government that existed in first-century Palestine under Roman rule.</a:t>
            </a:r>
            <a:endParaRPr b="0" lang="en-US" sz="20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000" spc="-1" strike="noStrike">
                <a:latin typeface="Arial"/>
              </a:rPr>
              <a:t> </a:t>
            </a:r>
            <a:r>
              <a:rPr b="0" lang="en-US" sz="2000" spc="-1" strike="noStrike">
                <a:latin typeface="Arial"/>
              </a:rPr>
              <a:t>His account demonstrates that he was writing at the time and place he claimed</a:t>
            </a: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533520" y="764280"/>
            <a:ext cx="6703920" cy="3770640"/>
          </a:xfrm>
          <a:prstGeom prst="rect">
            <a:avLst/>
          </a:prstGeom>
          <a:ln w="0">
            <a:noFill/>
          </a:ln>
        </p:spPr>
      </p:sp>
      <p:sp>
        <p:nvSpPr>
          <p:cNvPr id="275" name="PlaceHolder 2"/>
          <p:cNvSpPr>
            <a:spLocks noGrp="1"/>
          </p:cNvSpPr>
          <p:nvPr>
            <p:ph type="body"/>
          </p:nvPr>
        </p:nvSpPr>
        <p:spPr>
          <a:xfrm>
            <a:off x="777240" y="4777560"/>
            <a:ext cx="6216840" cy="45327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Objections like these presume that we have a perfect knowledge of the 1st-century environment in Palestine.</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There is no archaeological or ancient-document evidence that contradicts the claims of the gospel writers.</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bible is put to a much higher standard by skeptics than any other ancient text, which they readily accept. </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Ie.) We don’t even know if writings attributed to Plato actually were written by him.</a:t>
            </a:r>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533520" y="764280"/>
            <a:ext cx="6703920" cy="3770640"/>
          </a:xfrm>
          <a:prstGeom prst="rect">
            <a:avLst/>
          </a:prstGeom>
          <a:ln w="0">
            <a:noFill/>
          </a:ln>
        </p:spPr>
      </p:sp>
      <p:sp>
        <p:nvSpPr>
          <p:cNvPr id="277"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r>
              <a:rPr b="0" lang="en-US" sz="2000" spc="-1" strike="noStrike">
                <a:latin typeface="Arial"/>
              </a:rPr>
              <a:t>-Albert Einstein quote said that the gospels are a product of human weakness.</a:t>
            </a:r>
            <a:endParaRPr b="0" lang="en-US" sz="2000" spc="-1" strike="noStrike">
              <a:latin typeface="Arial"/>
            </a:endParaRPr>
          </a:p>
          <a:p>
            <a:r>
              <a:rPr b="0" lang="en-US" sz="2000" spc="-1" strike="noStrike">
                <a:latin typeface="Arial"/>
              </a:rPr>
              <a:t>-Skeptics say we can’t trust the Christian authors such as:</a:t>
            </a:r>
            <a:endParaRPr b="0" lang="en-US" sz="2000" spc="-1" strike="noStrike">
              <a:latin typeface="Arial"/>
            </a:endParaRPr>
          </a:p>
          <a:p>
            <a:r>
              <a:rPr b="0" lang="en-US" sz="2000" spc="-1" strike="noStrike">
                <a:latin typeface="Arial"/>
              </a:rPr>
              <a:t>Sextus Julius Africanus and Origen in case they misquoted the texts from Thallus or Phlegon.</a:t>
            </a:r>
            <a:endParaRPr b="0" lang="en-US" sz="2000" spc="-1" strike="noStrike">
              <a:latin typeface="Arial"/>
            </a:endParaRPr>
          </a:p>
          <a:p>
            <a:endParaRPr b="0" lang="en-US" sz="2000" spc="-1" strike="noStrike">
              <a:latin typeface="Arial"/>
            </a:endParaRPr>
          </a:p>
          <a:p>
            <a:r>
              <a:rPr b="0" lang="en-US" sz="2000" spc="-1" strike="noStrike">
                <a:latin typeface="Arial"/>
              </a:rPr>
              <a:t>But they were quoting criticisms about Christianity. There’s no self-fulfilling motive to that.</a:t>
            </a:r>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533520" y="764280"/>
            <a:ext cx="6703920" cy="3770640"/>
          </a:xfrm>
          <a:prstGeom prst="rect">
            <a:avLst/>
          </a:prstGeom>
          <a:ln w="0">
            <a:noFill/>
          </a:ln>
        </p:spPr>
      </p:sp>
      <p:sp>
        <p:nvSpPr>
          <p:cNvPr id="279"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Why would people making up a new religion say that some folks who saw the resurrected Jesus still doubted?</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533520" y="764280"/>
            <a:ext cx="6703920" cy="3770640"/>
          </a:xfrm>
          <a:prstGeom prst="rect">
            <a:avLst/>
          </a:prstGeom>
          <a:ln w="0">
            <a:noFill/>
          </a:ln>
        </p:spPr>
      </p:sp>
      <p:sp>
        <p:nvSpPr>
          <p:cNvPr id="281"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Just because we don’t have archaeological evidence for a given person or location doesn’t mean a given gospel account was false.</a:t>
            </a:r>
            <a:br/>
            <a:br/>
            <a:r>
              <a:rPr b="0" lang="en-US" sz="2000" spc="-1" strike="noStrike">
                <a:latin typeface="Arial"/>
              </a:rPr>
              <a:t>Ancient history is hard to come across because most of it has been destroyed.</a:t>
            </a:r>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533520" y="764280"/>
            <a:ext cx="6703920" cy="3770640"/>
          </a:xfrm>
          <a:prstGeom prst="rect">
            <a:avLst/>
          </a:prstGeom>
          <a:ln w="0">
            <a:noFill/>
          </a:ln>
        </p:spPr>
      </p:sp>
      <p:sp>
        <p:nvSpPr>
          <p:cNvPr id="28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t>
            </a:r>
            <a:r>
              <a:rPr b="0" lang="en-US" sz="2000" spc="-1" strike="noStrike">
                <a:latin typeface="Arial"/>
              </a:rPr>
              <a:t>Stonehenge” is another such example.</a:t>
            </a:r>
            <a:br/>
            <a:r>
              <a:rPr b="0" lang="en-US" sz="2000" spc="-1" strike="noStrike">
                <a:latin typeface="Arial"/>
              </a:rPr>
              <a:t>or the pyramids</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Pg 396 of “Darwin’s Doubt”</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533520" y="764280"/>
            <a:ext cx="6703920" cy="3770640"/>
          </a:xfrm>
          <a:prstGeom prst="rect">
            <a:avLst/>
          </a:prstGeom>
          <a:ln w="0">
            <a:noFill/>
          </a:ln>
        </p:spPr>
      </p:sp>
      <p:sp>
        <p:nvSpPr>
          <p:cNvPr id="24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One who is a skeptic of one thing is a true believer in another.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is easy to smell a rotten egg.</a:t>
            </a:r>
            <a:endParaRPr b="0" lang="en-US" sz="2000" spc="-1" strike="noStrike">
              <a:latin typeface="Arial"/>
            </a:endParaRPr>
          </a:p>
          <a:p>
            <a:pPr marL="216000" indent="-216000">
              <a:lnSpc>
                <a:spcPct val="100000"/>
              </a:lnSpc>
              <a:buNone/>
              <a:tabLst>
                <a:tab algn="l" pos="0"/>
              </a:tabLst>
            </a:pPr>
            <a:r>
              <a:rPr b="0" lang="en-US" sz="2000" spc="-1" strike="noStrike">
                <a:latin typeface="Arial"/>
              </a:rPr>
              <a:t>It’s much harder to lay a new one.</a:t>
            </a: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533520" y="764280"/>
            <a:ext cx="6703920" cy="3770640"/>
          </a:xfrm>
          <a:prstGeom prst="rect">
            <a:avLst/>
          </a:prstGeom>
          <a:ln w="0">
            <a:noFill/>
          </a:ln>
        </p:spPr>
      </p:sp>
      <p:sp>
        <p:nvSpPr>
          <p:cNvPr id="28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Remember that even with the same evidence, folks will often interpret the evidence with their worldview.</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Why else do we pay attention to the political affiliation of politicians when decisions are made?</a:t>
            </a:r>
            <a:br/>
            <a:r>
              <a:rPr b="0" lang="en-US" sz="2000" spc="-1" strike="noStrike">
                <a:latin typeface="Arial"/>
              </a:rPr>
              <a:t>We realize that worldview affects how people make decisions.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Few ancient records have been as critically examined as the bible.</a:t>
            </a:r>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533520" y="764280"/>
            <a:ext cx="6703920" cy="3770640"/>
          </a:xfrm>
          <a:prstGeom prst="rect">
            <a:avLst/>
          </a:prstGeom>
          <a:ln w="0">
            <a:noFill/>
          </a:ln>
        </p:spPr>
      </p:sp>
      <p:sp>
        <p:nvSpPr>
          <p:cNvPr id="287"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Consider these pieces of circumstantial evidence from the O. J. Simpson case and how each additional piece makes the case stronger: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-Simpson’s blood found at scene of murder.</a:t>
            </a:r>
            <a:endParaRPr b="0" lang="en-US" sz="2000" spc="-1" strike="noStrike">
              <a:latin typeface="Arial"/>
            </a:endParaRPr>
          </a:p>
          <a:p>
            <a:pPr marL="216000" indent="-216000">
              <a:lnSpc>
                <a:spcPct val="100000"/>
              </a:lnSpc>
              <a:buNone/>
              <a:tabLst>
                <a:tab algn="l" pos="0"/>
              </a:tabLst>
            </a:pPr>
            <a:r>
              <a:rPr b="0" lang="en-US" sz="2000" spc="-1" strike="noStrike">
                <a:latin typeface="Arial"/>
              </a:rPr>
              <a:t>-A rare matching glove at the crime scene matched to a glove pair at Simpson’s house. </a:t>
            </a:r>
            <a:endParaRPr b="0" lang="en-US" sz="2000" spc="-1" strike="noStrike">
              <a:latin typeface="Arial"/>
            </a:endParaRPr>
          </a:p>
          <a:p>
            <a:pPr marL="216000" indent="-216000">
              <a:lnSpc>
                <a:spcPct val="100000"/>
              </a:lnSpc>
              <a:buNone/>
              <a:tabLst>
                <a:tab algn="l" pos="0"/>
              </a:tabLst>
            </a:pPr>
            <a:r>
              <a:rPr b="0" lang="en-US" sz="2000" spc="-1" strike="noStrike">
                <a:latin typeface="Arial"/>
              </a:rPr>
              <a:t>-More of Simpson’s blood on glove at scene of murders.</a:t>
            </a:r>
            <a:endParaRPr b="0" lang="en-US" sz="2000" spc="-1" strike="noStrike">
              <a:latin typeface="Arial"/>
            </a:endParaRPr>
          </a:p>
          <a:p>
            <a:pPr marL="216000" indent="-216000">
              <a:lnSpc>
                <a:spcPct val="100000"/>
              </a:lnSpc>
              <a:buNone/>
              <a:tabLst>
                <a:tab algn="l" pos="0"/>
              </a:tabLst>
            </a:pPr>
            <a:r>
              <a:rPr b="0" lang="en-US" sz="2000" spc="-1" strike="noStrike">
                <a:latin typeface="Arial"/>
              </a:rPr>
              <a:t>-Simpson’s hair found at crime scene</a:t>
            </a:r>
            <a:endParaRPr b="0" lang="en-US" sz="2000" spc="-1" strike="noStrike">
              <a:latin typeface="Arial"/>
            </a:endParaRPr>
          </a:p>
          <a:p>
            <a:pPr marL="216000" indent="-216000">
              <a:lnSpc>
                <a:spcPct val="100000"/>
              </a:lnSpc>
              <a:buNone/>
              <a:tabLst>
                <a:tab algn="l" pos="0"/>
              </a:tabLst>
            </a:pPr>
            <a:r>
              <a:rPr b="0" lang="en-US" sz="2000" spc="-1" strike="noStrike">
                <a:latin typeface="Arial"/>
              </a:rPr>
              <a:t>-Simpson owned shoes that made same impression as the blood foot prints at crime scene</a:t>
            </a:r>
            <a:endParaRPr b="0" lang="en-US" sz="2000" spc="-1" strike="noStrike">
              <a:latin typeface="Arial"/>
            </a:endParaRPr>
          </a:p>
          <a:p>
            <a:pPr marL="216000" indent="-216000">
              <a:lnSpc>
                <a:spcPct val="100000"/>
              </a:lnSpc>
              <a:buNone/>
              <a:tabLst>
                <a:tab algn="l" pos="0"/>
              </a:tabLst>
            </a:pPr>
            <a:r>
              <a:rPr b="0" lang="en-US" sz="2000" spc="-1" strike="noStrike">
                <a:latin typeface="Arial"/>
              </a:rPr>
              <a:t>-Simpson’s bedroom had pair of socks with blood on them that had both Simpson’s blood and blood of the victim.</a:t>
            </a: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there is a suspicion that any evidence was ‘planted’, that is where the ‘chain of custody’ is extremely important.</a:t>
            </a:r>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533520" y="764280"/>
            <a:ext cx="6703920" cy="3770640"/>
          </a:xfrm>
          <a:prstGeom prst="rect">
            <a:avLst/>
          </a:prstGeom>
          <a:ln w="0">
            <a:noFill/>
          </a:ln>
        </p:spPr>
      </p:sp>
      <p:sp>
        <p:nvSpPr>
          <p:cNvPr id="289"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The gospel writers provided</a:t>
            </a:r>
            <a:endParaRPr b="0" lang="en-US" sz="2640" spc="-1" strike="noStrike">
              <a:latin typeface="Arial"/>
            </a:endParaRPr>
          </a:p>
          <a:p>
            <a:pPr marL="216000" indent="-216000">
              <a:lnSpc>
                <a:spcPct val="100000"/>
              </a:lnSpc>
              <a:buNone/>
              <a:tabLst>
                <a:tab algn="l" pos="0"/>
              </a:tabLst>
            </a:pPr>
            <a:r>
              <a:rPr b="0" lang="en-US" sz="2640" spc="-1" strike="noStrike">
                <a:latin typeface="Arial"/>
              </a:rPr>
              <a:t>-Unintentional support: With truthful witnesses, we expect their claims to unintentionally corroborate with other facts</a:t>
            </a:r>
            <a:endParaRPr b="0" lang="en-US" sz="2640" spc="-1" strike="noStrike">
              <a:latin typeface="Arial"/>
            </a:endParaRPr>
          </a:p>
          <a:p>
            <a:pPr marL="216000" indent="-216000">
              <a:lnSpc>
                <a:spcPct val="100000"/>
              </a:lnSpc>
              <a:buNone/>
              <a:tabLst>
                <a:tab algn="l" pos="0"/>
              </a:tabLst>
            </a:pPr>
            <a:r>
              <a:rPr b="0" lang="en-US" sz="2640" spc="-1" strike="noStrike">
                <a:latin typeface="Arial"/>
              </a:rPr>
              <a:t>-For a liar, we would expect them to unintentionally give claims that could not be possible, even from their perspective</a:t>
            </a:r>
            <a:endParaRPr b="0" lang="en-US" sz="264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533520" y="764280"/>
            <a:ext cx="6703920" cy="3770640"/>
          </a:xfrm>
          <a:prstGeom prst="rect">
            <a:avLst/>
          </a:prstGeom>
          <a:ln w="0">
            <a:noFill/>
          </a:ln>
        </p:spPr>
      </p:sp>
      <p:sp>
        <p:nvSpPr>
          <p:cNvPr id="291"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640" spc="-1" strike="noStrike">
                <a:latin typeface="Arial"/>
              </a:rPr>
              <a:t>The Gospels have passed the first two tests; their testimony appears early enough in history, and their claims can be corroborated. Now we have to make sure they haven’t been corrupted over time. </a:t>
            </a:r>
            <a:br/>
            <a:br/>
            <a:r>
              <a:rPr b="0" lang="en-US" sz="2640" spc="-1" strike="noStrike">
                <a:latin typeface="Arial"/>
              </a:rPr>
              <a:t>The 3</a:t>
            </a:r>
            <a:r>
              <a:rPr b="0" lang="en-US" sz="2639" spc="-1" strike="noStrike" baseline="33000">
                <a:latin typeface="Arial"/>
              </a:rPr>
              <a:t>rd</a:t>
            </a:r>
            <a:r>
              <a:rPr b="0" lang="en-US" sz="2640" spc="-1" strike="noStrike">
                <a:latin typeface="Arial"/>
              </a:rPr>
              <a:t> test will be to make sure that the accounts we have today are accurate in that they were not altered from when the authors wrote their original accounts.</a:t>
            </a:r>
            <a:endParaRPr b="0" lang="en-US" sz="264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533520" y="764280"/>
            <a:ext cx="6703920" cy="3770640"/>
          </a:xfrm>
          <a:prstGeom prst="rect">
            <a:avLst/>
          </a:prstGeom>
          <a:ln w="0">
            <a:noFill/>
          </a:ln>
        </p:spPr>
      </p:sp>
      <p:sp>
        <p:nvSpPr>
          <p:cNvPr id="24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Here are some examples (next slide)</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533520" y="764280"/>
            <a:ext cx="6703920" cy="3770640"/>
          </a:xfrm>
          <a:prstGeom prst="rect">
            <a:avLst/>
          </a:prstGeom>
          <a:ln w="0">
            <a:noFill/>
          </a:ln>
        </p:spPr>
      </p:sp>
      <p:sp>
        <p:nvSpPr>
          <p:cNvPr id="247"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-Quirinius::</a:t>
            </a:r>
            <a:br/>
            <a:r>
              <a:rPr b="0" lang="en-US" sz="2000" spc="-1" strike="noStrike">
                <a:latin typeface="Arial"/>
              </a:rPr>
              <a:t>Held several political offices. </a:t>
            </a:r>
            <a:br/>
            <a:r>
              <a:rPr b="0" lang="en-US" sz="2000" spc="-1" strike="noStrike">
                <a:latin typeface="Arial"/>
              </a:rPr>
              <a:t>Also mentioned by 6+ historical figures.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-Pontius Pilate::</a:t>
            </a:r>
            <a:endParaRPr b="0" lang="en-US" sz="2000" spc="-1" strike="noStrike">
              <a:latin typeface="Arial"/>
            </a:endParaRPr>
          </a:p>
          <a:p>
            <a:pPr marL="216000" indent="-216000">
              <a:lnSpc>
                <a:spcPct val="100000"/>
              </a:lnSpc>
              <a:buNone/>
              <a:tabLst>
                <a:tab algn="l" pos="0"/>
              </a:tabLst>
            </a:pPr>
            <a:r>
              <a:rPr b="0" lang="en-US" sz="2000" spc="-1" strike="noStrike">
                <a:latin typeface="Arial"/>
              </a:rPr>
              <a:t>Inscription showed a building dedication to the Roman emperor.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533520" y="764280"/>
            <a:ext cx="6703920" cy="3770640"/>
          </a:xfrm>
          <a:prstGeom prst="rect">
            <a:avLst/>
          </a:prstGeom>
          <a:ln w="0">
            <a:noFill/>
          </a:ln>
        </p:spPr>
      </p:sp>
      <p:sp>
        <p:nvSpPr>
          <p:cNvPr id="249"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a:t>
            </a:r>
            <a:endParaRPr b="0" lang="en-US" sz="2000" spc="-1" strike="noStrike">
              <a:latin typeface="Arial"/>
            </a:endParaRPr>
          </a:p>
          <a:p>
            <a:pPr marL="216000" indent="-216000">
              <a:lnSpc>
                <a:spcPct val="100000"/>
              </a:lnSpc>
              <a:buNone/>
              <a:tabLst>
                <a:tab algn="l" pos="0"/>
              </a:tabLst>
            </a:pPr>
            <a:r>
              <a:rPr b="0" lang="en-US" sz="2000" spc="-1" strike="noStrike">
                <a:latin typeface="Arial"/>
              </a:rPr>
              <a:t>Extra…</a:t>
            </a:r>
            <a:endParaRPr b="0" lang="en-US" sz="2000" spc="-1" strike="noStrike">
              <a:latin typeface="Arial"/>
            </a:endParaRPr>
          </a:p>
          <a:p>
            <a:pPr marL="216000" indent="-216000">
              <a:lnSpc>
                <a:spcPct val="100000"/>
              </a:lnSpc>
              <a:buNone/>
              <a:tabLst>
                <a:tab algn="l" pos="0"/>
              </a:tabLst>
            </a:pPr>
            <a:r>
              <a:rPr b="0" lang="en-US" sz="2000" spc="-1" strike="noStrike">
                <a:latin typeface="Arial"/>
              </a:rPr>
              <a:t>Erastus – AD 1910</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4D44A1F-F078-4376-8702-A2CB1F07BA7C}"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23D9F3E-CC7E-417F-8535-8639A3C8F6BE}"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17A8E6E-E26C-44D5-B394-D660C585B14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63390B0-3682-4AC5-98AA-A637B66F99D8}"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8E7D66B-A7F3-4520-84ED-799F60050208}"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E2D6651-2A8E-4930-9482-946A57AF1597}"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C632CBC-ABB2-45A1-88B9-CD98C4E188D0}"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31A79BD-89EC-4113-B054-8F07C4084F3D}"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315D1DA-6A4F-4607-BDDE-70C3023ECDA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56000" y="927720"/>
            <a:ext cx="8566920" cy="9146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7230EB0-F7D9-4CCD-B757-BE5448B66A5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A10F512-AA57-4AC8-A8A6-2DE2C9CB52E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13B011F-6311-47FB-8762-DD1C70B4502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27268C8-1350-4F7E-B939-3BA217E001A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FF227F4-458E-4146-AA9C-2A6EC1F37CC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6F0E3CE-95F6-4714-8988-9EAFA4824CE1}"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4882D27-6B40-436A-9426-9287A5A5AC75}"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C26BAFC-D086-48B4-BA2E-65FB09131642}"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DEF614B6-1EAC-4600-A229-EA3D5FBC5B2A}"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6176783-54BD-4476-807E-9FFE93D894C5}"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353CDD4-89F2-4EA8-AB91-B103B9E845EA}"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E930B70C-0D25-44A9-9908-0BDB8B8C9835}"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EF9343B6-F436-4F43-BEB5-08C372B205E6}"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FE09BEA-0B73-4751-8631-0C58371E6DCD}"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56000" y="927720"/>
            <a:ext cx="8566920" cy="9146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FA4EE08B-B8B7-4390-BA54-F333ECDE7168}"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67FCD92-5ECE-4ECB-BB7E-821CD2C52FA3}"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C07F230-AC06-43B7-8933-145672A4BC96}"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B3CC15F-0A66-46DC-8CC4-8317B617631C}"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BDBAAFA-CB73-44B4-B601-2B51BA69F5A9}"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2EC83763-5518-47D0-8617-839EFDC9FD20}"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C34F0CFA-C886-4DA3-A4C4-B1E6D8B161BF}"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06CB2BA-C9E7-4BD1-B1C5-8F4C069BBCD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C266BF0-2439-4943-B45B-B278DC0FC7CC}"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56000" y="927720"/>
            <a:ext cx="8566920" cy="91461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4AB2D9D-423C-4447-BB09-EC8E1EAD0C4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0F0EF5B-677B-4CCB-81A1-4FD2E7B030C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40C9B84-40CF-4E71-A4D8-27867927F8C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0BFCDAF-5E93-4C5F-AE63-E54011AC40C0}"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7227360" y="516528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89947919-B4A1-4A6B-B9B2-A4B7AFC9D0EA}" type="slidenum">
              <a:rPr b="0" lang="en-US" sz="1400" spc="-1" strike="noStrike">
                <a:latin typeface="Times New Roman"/>
              </a:rPr>
              <a:t>&lt;number&gt;</a:t>
            </a:fld>
            <a:endParaRPr b="0" lang="en-US" sz="1400" spc="-1" strike="noStrike">
              <a:latin typeface="Times New Roman"/>
            </a:endParaRPr>
          </a:p>
        </p:txBody>
      </p:sp>
      <p:sp>
        <p:nvSpPr>
          <p:cNvPr id="2" name="PlaceHolder 3"/>
          <p:cNvSpPr>
            <a:spLocks noGrp="1"/>
          </p:cNvSpPr>
          <p:nvPr>
            <p:ph type="dt" idx="3"/>
          </p:nvPr>
        </p:nvSpPr>
        <p:spPr>
          <a:xfrm>
            <a:off x="504000" y="516528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2"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3" name="PlaceHolder 3"/>
          <p:cNvSpPr>
            <a:spLocks noGrp="1"/>
          </p:cNvSpPr>
          <p:nvPr>
            <p:ph type="ftr" idx="4"/>
          </p:nvPr>
        </p:nvSpPr>
        <p:spPr>
          <a:xfrm>
            <a:off x="3447360" y="5165280"/>
            <a:ext cx="3194280" cy="389880"/>
          </a:xfrm>
          <a:prstGeom prst="rect">
            <a:avLst/>
          </a:prstGeom>
          <a:noFill/>
          <a:ln w="0">
            <a:noFill/>
          </a:ln>
        </p:spPr>
        <p:txBody>
          <a:bodyPr lIns="0" rIns="0" tIns="0" bIns="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4" name="PlaceHolder 4"/>
          <p:cNvSpPr>
            <a:spLocks noGrp="1"/>
          </p:cNvSpPr>
          <p:nvPr>
            <p:ph type="sldNum" idx="5"/>
          </p:nvPr>
        </p:nvSpPr>
        <p:spPr>
          <a:xfrm>
            <a:off x="7227360" y="5165280"/>
            <a:ext cx="2347560" cy="389880"/>
          </a:xfrm>
          <a:prstGeom prst="rect">
            <a:avLst/>
          </a:prstGeom>
          <a:noFill/>
          <a:ln w="0">
            <a:noFill/>
          </a:ln>
        </p:spPr>
        <p:txBody>
          <a:bodyPr lIns="0" rIns="0" tIns="0" bIns="0" anchor="t">
            <a:noAutofit/>
          </a:bodyPr>
          <a:lstStyle>
            <a:lvl1pPr algn="r">
              <a:lnSpc>
                <a:spcPct val="100000"/>
              </a:lnSpc>
              <a:buNone/>
              <a:defRPr b="0" lang="en-US" sz="1400" spc="-1" strike="noStrike">
                <a:latin typeface="Times New Roman"/>
              </a:defRPr>
            </a:lvl1pPr>
          </a:lstStyle>
          <a:p>
            <a:pPr algn="r">
              <a:lnSpc>
                <a:spcPct val="100000"/>
              </a:lnSpc>
              <a:buNone/>
            </a:pPr>
            <a:fld id="{FD4E0C52-20F8-4C52-ADE7-CC8B99D75B6E}" type="slidenum">
              <a:rPr b="0" lang="en-US" sz="1400" spc="-1" strike="noStrike">
                <a:latin typeface="Times New Roman"/>
              </a:rPr>
              <a:t>&lt;number&gt;</a:t>
            </a:fld>
            <a:endParaRPr b="0" lang="en-US" sz="1400" spc="-1" strike="noStrike">
              <a:latin typeface="Times New Roman"/>
            </a:endParaRPr>
          </a:p>
        </p:txBody>
      </p:sp>
      <p:sp>
        <p:nvSpPr>
          <p:cNvPr id="45" name="PlaceHolder 5"/>
          <p:cNvSpPr>
            <a:spLocks noGrp="1"/>
          </p:cNvSpPr>
          <p:nvPr>
            <p:ph type="dt" idx="6"/>
          </p:nvPr>
        </p:nvSpPr>
        <p:spPr>
          <a:xfrm>
            <a:off x="504000" y="5165280"/>
            <a:ext cx="2347560" cy="38988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756000" y="927720"/>
            <a:ext cx="8566920" cy="1972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3"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4" name="PlaceHolder 3"/>
          <p:cNvSpPr>
            <a:spLocks noGrp="1"/>
          </p:cNvSpPr>
          <p:nvPr>
            <p:ph type="ftr" idx="7"/>
          </p:nvPr>
        </p:nvSpPr>
        <p:spPr>
          <a:xfrm>
            <a:off x="3339000" y="5255280"/>
            <a:ext cx="3400920" cy="300960"/>
          </a:xfrm>
          <a:prstGeom prst="rect">
            <a:avLst/>
          </a:prstGeom>
          <a:noFill/>
          <a:ln w="0">
            <a:noFill/>
          </a:ln>
        </p:spPr>
        <p:txBody>
          <a:bodyPr lIns="90000" rIns="90000" tIns="45000" bIns="45000" anchor="ctr">
            <a:noAutofit/>
          </a:bodyPr>
          <a:lstStyle>
            <a:lvl1pPr>
              <a:lnSpc>
                <a:spcPct val="100000"/>
              </a:lnSpc>
              <a:buNone/>
              <a:defRPr b="0" lang="en-US" sz="2400" spc="-1" strike="noStrike">
                <a:latin typeface="Times New Roman"/>
              </a:defRPr>
            </a:lvl1pPr>
          </a:lstStyle>
          <a:p>
            <a:pPr>
              <a:lnSpc>
                <a:spcPct val="100000"/>
              </a:lnSpc>
              <a:buNone/>
            </a:pPr>
            <a:r>
              <a:rPr b="0" lang="en-US" sz="2400" spc="-1" strike="noStrike">
                <a:latin typeface="Times New Roman"/>
              </a:rPr>
              <a:t>&lt;footer&gt;</a:t>
            </a:r>
            <a:endParaRPr b="0" lang="en-US" sz="2400" spc="-1" strike="noStrike">
              <a:latin typeface="Times New Roman"/>
            </a:endParaRPr>
          </a:p>
        </p:txBody>
      </p:sp>
      <p:sp>
        <p:nvSpPr>
          <p:cNvPr id="85" name="PlaceHolder 4"/>
          <p:cNvSpPr>
            <a:spLocks noGrp="1"/>
          </p:cNvSpPr>
          <p:nvPr>
            <p:ph type="sldNum" idx="8"/>
          </p:nvPr>
        </p:nvSpPr>
        <p:spPr>
          <a:xfrm>
            <a:off x="7119000" y="5255280"/>
            <a:ext cx="2266920" cy="300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894FD6C9-611D-4904-9572-322EE4B0A0EB}" type="slidenum">
              <a:rPr b="0" lang="en-US" sz="1200" spc="-1" strike="noStrike">
                <a:solidFill>
                  <a:srgbClr val="8b8b8b"/>
                </a:solidFill>
                <a:latin typeface="Calibri"/>
              </a:rPr>
              <a:t>&lt;number&gt;</a:t>
            </a:fld>
            <a:endParaRPr b="0" lang="en-US" sz="1200" spc="-1" strike="noStrike">
              <a:latin typeface="Times New Roman"/>
            </a:endParaRPr>
          </a:p>
        </p:txBody>
      </p:sp>
      <p:sp>
        <p:nvSpPr>
          <p:cNvPr id="86" name="PlaceHolder 5"/>
          <p:cNvSpPr>
            <a:spLocks noGrp="1"/>
          </p:cNvSpPr>
          <p:nvPr>
            <p:ph type="dt" idx="9"/>
          </p:nvPr>
        </p:nvSpPr>
        <p:spPr>
          <a:xfrm>
            <a:off x="692640" y="5255280"/>
            <a:ext cx="2266920" cy="30096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Chapter 12</a:t>
            </a:r>
            <a:endParaRPr b="0" lang="en-US" sz="4400" spc="-1" strike="noStrike">
              <a:latin typeface="Arial"/>
            </a:endParaRPr>
          </a:p>
        </p:txBody>
      </p:sp>
      <p:sp>
        <p:nvSpPr>
          <p:cNvPr id="130"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Section 2</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Were                                                +</a:t>
            </a:r>
            <a:br/>
            <a:r>
              <a:rPr b="0" lang="en-US" sz="3200" spc="-1" strike="noStrike">
                <a:latin typeface="Arial"/>
              </a:rPr>
              <a:t>They</a:t>
            </a:r>
            <a:br/>
            <a:r>
              <a:rPr b="0" lang="en-US" sz="3200" spc="-1" strike="noStrike">
                <a:latin typeface="Arial"/>
              </a:rPr>
              <a:t>Corroborated?</a:t>
            </a:r>
            <a:endParaRPr b="0" lang="en-US" sz="3200" spc="-1" strike="noStrike">
              <a:latin typeface="Arial"/>
            </a:endParaRPr>
          </a:p>
        </p:txBody>
      </p:sp>
      <p:pic>
        <p:nvPicPr>
          <p:cNvPr id="131" name="Picture 2" descr=""/>
          <p:cNvPicPr/>
          <p:nvPr/>
        </p:nvPicPr>
        <p:blipFill>
          <a:blip r:embed="rId1"/>
          <a:srcRect l="14137" t="9849" r="0" b="11587"/>
          <a:stretch/>
        </p:blipFill>
        <p:spPr>
          <a:xfrm>
            <a:off x="3555720" y="1280160"/>
            <a:ext cx="3758760" cy="3441240"/>
          </a:xfrm>
          <a:prstGeom prst="rect">
            <a:avLst/>
          </a:prstGeom>
          <a:ln w="0">
            <a:noFill/>
          </a:ln>
        </p:spPr>
      </p:pic>
      <p:pic>
        <p:nvPicPr>
          <p:cNvPr id="132" name="" descr=""/>
          <p:cNvPicPr/>
          <p:nvPr/>
        </p:nvPicPr>
        <p:blipFill>
          <a:blip r:embed="rId2"/>
          <a:stretch/>
        </p:blipFill>
        <p:spPr>
          <a:xfrm>
            <a:off x="7740720" y="1371600"/>
            <a:ext cx="2016000" cy="32000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Decree against grave robbing</a:t>
            </a:r>
            <a:endParaRPr b="0" lang="en-US" sz="4400" spc="-1" strike="noStrike">
              <a:latin typeface="Arial"/>
            </a:endParaRPr>
          </a:p>
        </p:txBody>
      </p:sp>
      <p:sp>
        <p:nvSpPr>
          <p:cNvPr id="153"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4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Nazareth Stone” discovered in late</a:t>
            </a:r>
            <a:br/>
            <a:r>
              <a:rPr b="0" lang="en-US" sz="3200" spc="-1" strike="noStrike">
                <a:latin typeface="Arial"/>
              </a:rPr>
              <a:t>1900’s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Ordinance of Caesar: </a:t>
            </a:r>
            <a:br/>
            <a:r>
              <a:rPr b="0" lang="en-US" sz="3200" spc="-1" strike="noStrike">
                <a:latin typeface="Arial"/>
              </a:rPr>
              <a:t>It is my pleasure that graves and </a:t>
            </a:r>
            <a:r>
              <a:rPr b="0" lang="en-US" sz="3200" spc="-1" strike="noStrike" u="sng">
                <a:uFillTx/>
                <a:latin typeface="Arial"/>
              </a:rPr>
              <a:t>tombs</a:t>
            </a:r>
            <a:r>
              <a:rPr b="0" lang="en-US" sz="3200" spc="-1" strike="noStrike">
                <a:latin typeface="Arial"/>
              </a:rPr>
              <a:t> </a:t>
            </a:r>
            <a:br/>
            <a:r>
              <a:rPr b="0" lang="en-US" sz="3200" spc="-1" strike="noStrike" u="sng">
                <a:uFillTx/>
                <a:latin typeface="Arial"/>
              </a:rPr>
              <a:t>remain</a:t>
            </a:r>
            <a:r>
              <a:rPr b="0" lang="en-US" sz="3200" spc="-1" strike="noStrike">
                <a:latin typeface="Arial"/>
              </a:rPr>
              <a:t> </a:t>
            </a:r>
            <a:r>
              <a:rPr b="0" lang="en-US" sz="3200" spc="-1" strike="noStrike" u="sng">
                <a:uFillTx/>
                <a:latin typeface="Arial"/>
              </a:rPr>
              <a:t>perpetually</a:t>
            </a:r>
            <a:r>
              <a:rPr b="0" lang="en-US" sz="3200" spc="-1" strike="noStrike">
                <a:latin typeface="Arial"/>
              </a:rPr>
              <a:t> </a:t>
            </a:r>
            <a:r>
              <a:rPr b="0" lang="en-US" sz="3200" spc="-1" strike="noStrike" u="sng">
                <a:uFillTx/>
                <a:latin typeface="Arial"/>
              </a:rPr>
              <a:t>undisturbed</a:t>
            </a:r>
            <a:r>
              <a:rPr b="0" lang="en-US" sz="3200" spc="-1" strike="noStrike">
                <a:latin typeface="Arial"/>
              </a:rPr>
              <a:t>…</a:t>
            </a:r>
            <a:br/>
            <a:br/>
            <a:r>
              <a:rPr b="0" lang="en-US" sz="3200" spc="-1" strike="noStrike">
                <a:latin typeface="Arial"/>
              </a:rPr>
              <a:t>Ordered the death penalty for anyone</a:t>
            </a:r>
            <a:br/>
            <a:r>
              <a:rPr b="0" lang="en-US" sz="3200" spc="-1" strike="noStrike">
                <a:latin typeface="Arial"/>
              </a:rPr>
              <a:t>-demolishing</a:t>
            </a:r>
            <a:br/>
            <a:r>
              <a:rPr b="0" lang="en-US" sz="3200" spc="-1" strike="noStrike">
                <a:latin typeface="Arial"/>
              </a:rPr>
              <a:t>-extracting</a:t>
            </a:r>
            <a:br/>
            <a:r>
              <a:rPr b="0" lang="en-US" sz="3200" spc="-1" strike="noStrike">
                <a:latin typeface="Arial"/>
              </a:rPr>
              <a:t>-transferring</a:t>
            </a:r>
            <a:br/>
            <a:r>
              <a:rPr b="0" lang="en-US" sz="3200" spc="-1" strike="noStrike">
                <a:latin typeface="Arial"/>
              </a:rPr>
              <a:t>-breaking seals on tombs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Matches gospel narrative about guards being bribed to lie. This is the reasonable response from an emperor who believed the lie that the disciples stole the body of Jesus</a:t>
            </a:r>
            <a:endParaRPr b="0" lang="en-US" sz="3200" spc="-1" strike="noStrike">
              <a:latin typeface="Arial"/>
            </a:endParaRPr>
          </a:p>
        </p:txBody>
      </p:sp>
      <p:pic>
        <p:nvPicPr>
          <p:cNvPr id="154" name="" descr=""/>
          <p:cNvPicPr/>
          <p:nvPr/>
        </p:nvPicPr>
        <p:blipFill>
          <a:blip r:embed="rId1"/>
          <a:stretch/>
        </p:blipFill>
        <p:spPr>
          <a:xfrm>
            <a:off x="5486400" y="1097280"/>
            <a:ext cx="4296960" cy="2248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Corroboration from secular/external  Sources</a:t>
            </a:r>
            <a:endParaRPr b="0" lang="en-US" sz="4400" spc="-1" strike="noStrike">
              <a:latin typeface="Arial"/>
            </a:endParaRPr>
          </a:p>
        </p:txBody>
      </p:sp>
      <p:sp>
        <p:nvSpPr>
          <p:cNvPr id="156"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Josephus’ Writings (~37 AD)</a:t>
            </a:r>
            <a:endParaRPr b="0" lang="en-US" sz="4400" spc="-1" strike="noStrike">
              <a:latin typeface="Arial"/>
            </a:endParaRPr>
          </a:p>
        </p:txBody>
      </p:sp>
      <p:sp>
        <p:nvSpPr>
          <p:cNvPr id="158"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was known to be “virtuous” and “wise”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Many Jews and non-Jews followed 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Condemned to crucifixion by Pilate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Said there were reports that Jesus was alive after 3 days</a:t>
            </a:r>
            <a:br/>
            <a:r>
              <a:rPr b="0" lang="en-US" sz="3200" spc="-1" strike="noStrike">
                <a:latin typeface="Arial"/>
              </a:rPr>
              <a:t>and that some considered Jesus</a:t>
            </a:r>
            <a:br/>
            <a:r>
              <a:rPr b="0" lang="en-US" sz="3200" spc="-1" strike="noStrike">
                <a:latin typeface="Arial"/>
              </a:rPr>
              <a:t>to be the “Messiah” who the Jewish prophets talked about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Josephus was not a Christian, but made a brief mention of Jesus in a historical sense as he did with other historical figures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200" spc="-1" strike="noStrike">
                <a:latin typeface="Arial"/>
              </a:rPr>
              <a:t>Julius Africanus cites Thallus (AD 52)</a:t>
            </a:r>
            <a:endParaRPr b="0" lang="en-US" sz="4200" spc="-1" strike="noStrike">
              <a:latin typeface="Arial"/>
            </a:endParaRPr>
          </a:p>
        </p:txBody>
      </p:sp>
      <p:sp>
        <p:nvSpPr>
          <p:cNvPr id="160"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83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Mentions that one of Thallus’ books</a:t>
            </a:r>
            <a:br/>
            <a:r>
              <a:rPr b="0" lang="en-US" sz="3200" spc="-1" strike="noStrike">
                <a:latin typeface="Arial"/>
              </a:rPr>
              <a:t>explains </a:t>
            </a:r>
            <a:r>
              <a:rPr b="0" lang="en-US" sz="3200" spc="-1" strike="noStrike" u="sng">
                <a:uFillTx/>
                <a:latin typeface="Arial"/>
              </a:rPr>
              <a:t>darkness</a:t>
            </a:r>
            <a:r>
              <a:rPr b="0" lang="en-US" sz="3200" spc="-1" strike="noStrike">
                <a:latin typeface="Arial"/>
              </a:rPr>
              <a:t> from</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Noon to 3pm</a:t>
            </a:r>
            <a:br/>
            <a:r>
              <a:rPr b="0" lang="en-US" sz="3200" spc="-1" strike="noStrike">
                <a:latin typeface="Arial"/>
              </a:rPr>
              <a:t>During Jesus’ crucifixion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And attributed it to “an </a:t>
            </a:r>
            <a:r>
              <a:rPr b="0" lang="en-US" sz="3200" spc="-1" strike="noStrike" u="sng">
                <a:uFillTx/>
                <a:latin typeface="Arial"/>
              </a:rPr>
              <a:t>eclipse</a:t>
            </a:r>
            <a:r>
              <a:rPr b="0" lang="en-US" sz="3200" spc="-1" strike="noStrike">
                <a:latin typeface="Arial"/>
              </a:rPr>
              <a:t> of the </a:t>
            </a:r>
            <a:r>
              <a:rPr b="0" lang="en-US" sz="3200" spc="-1" strike="noStrike" u="sng">
                <a:uFillTx/>
                <a:latin typeface="Arial"/>
              </a:rPr>
              <a:t>sun</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Julius Africanus was writing to say that Thallus’ explanation was “unreasonable” </a:t>
            </a:r>
            <a:endParaRPr b="0" lang="en-US" sz="3200" spc="-1" strike="noStrike">
              <a:latin typeface="Arial"/>
            </a:endParaRPr>
          </a:p>
        </p:txBody>
      </p:sp>
      <p:pic>
        <p:nvPicPr>
          <p:cNvPr id="161" name="" descr=""/>
          <p:cNvPicPr/>
          <p:nvPr/>
        </p:nvPicPr>
        <p:blipFill>
          <a:blip r:embed="rId1"/>
          <a:stretch/>
        </p:blipFill>
        <p:spPr>
          <a:xfrm>
            <a:off x="7021440" y="1132560"/>
            <a:ext cx="3058920" cy="22960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Tacitus (AD 56-117)</a:t>
            </a:r>
            <a:endParaRPr b="0" lang="en-US" sz="4400" spc="-1" strike="noStrike">
              <a:latin typeface="Arial"/>
            </a:endParaRPr>
          </a:p>
        </p:txBody>
      </p:sp>
      <p:sp>
        <p:nvSpPr>
          <p:cNvPr id="163"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Roman historian who wrote about Nero blaming Christians for the burning of Rome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 learn these details:</a:t>
            </a:r>
            <a:br/>
            <a:r>
              <a:rPr b="0" lang="en-US" sz="3200" spc="-1" strike="noStrike">
                <a:latin typeface="Arial"/>
              </a:rPr>
              <a:t>-There were Christians in Rome</a:t>
            </a:r>
            <a:br/>
            <a:r>
              <a:rPr b="0" lang="en-US" sz="3200" spc="-1" strike="noStrike">
                <a:latin typeface="Arial"/>
              </a:rPr>
              <a:t>-Jesus lived in Judea</a:t>
            </a:r>
            <a:br/>
            <a:r>
              <a:rPr b="0" lang="en-US" sz="3200" spc="-1" strike="noStrike">
                <a:latin typeface="Arial"/>
              </a:rPr>
              <a:t>-Pontius Pilate crucified Jesus</a:t>
            </a:r>
            <a:br/>
            <a:r>
              <a:rPr b="0" lang="en-US" sz="3200" spc="-1" strike="noStrike">
                <a:latin typeface="Arial"/>
              </a:rPr>
              <a:t>-Jesus’ followers were persecuted</a:t>
            </a:r>
            <a:br/>
            <a:r>
              <a:rPr b="0" lang="en-US" sz="3200" spc="-1" strike="noStrike">
                <a:latin typeface="Arial"/>
              </a:rPr>
              <a:t>-Tacitus thought Christians were superstitious, abominations, hideous, and shameful…. So not a fan of Christians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Mara Bar-Serapion (70 AD)</a:t>
            </a:r>
            <a:endParaRPr b="0" lang="en-US" sz="4400" spc="-1" strike="noStrike">
              <a:latin typeface="Arial"/>
            </a:endParaRPr>
          </a:p>
        </p:txBody>
      </p:sp>
      <p:sp>
        <p:nvSpPr>
          <p:cNvPr id="165"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5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Syrian philosopher who wrote letter to son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Stated the people groups who killed Socrates and Pythagoras got what they deserved(punishment)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Stated that the Jews murdered “their wise king”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And that their ‘kingdom’ was ‘abolished’ because of it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that the wise king “lived on in the teachings he enacted”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Didn’t name Jesus, but showed the impact He had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Origen cites Phlegon (AD 80-140)</a:t>
            </a:r>
            <a:endParaRPr b="0" lang="en-US" sz="4400" spc="-1" strike="noStrike">
              <a:latin typeface="Arial"/>
            </a:endParaRPr>
          </a:p>
        </p:txBody>
      </p:sp>
      <p:sp>
        <p:nvSpPr>
          <p:cNvPr id="167"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Origen wrote to writer named Celsus about what Phlegon’s writings said about 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Jesus was able to predict the future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Was crucified under Tiberius Caesar’s reign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3 hours of darkness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Also tells Celsus that he can check out Phlegon’s writings for himself to show that Phlegon actually said it, which suggests Phlegon’s writings were available at the time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Eusebius Quotes Phlegon</a:t>
            </a:r>
            <a:endParaRPr b="0" lang="en-US" sz="4400" spc="-1" strike="noStrike">
              <a:latin typeface="Arial"/>
            </a:endParaRPr>
          </a:p>
        </p:txBody>
      </p:sp>
      <p:sp>
        <p:nvSpPr>
          <p:cNvPr id="169"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8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Phlegon was 600 miles away in Modern day Turkey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He wrote that there was an earthquake that “overthrew a great part of the city” of Bithynia</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Said there was “a great eclipse of the sun” at noon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Stars were visible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Phlegon said nothing of Christ’s crucifixion, probably because he was 600 miles away when it happened</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External Corroborating Evidence</a:t>
            </a:r>
            <a:br/>
            <a:r>
              <a:rPr b="0" lang="en-US" sz="4400" spc="-1" strike="noStrike">
                <a:latin typeface="Arial"/>
              </a:rPr>
              <a:t>Summary</a:t>
            </a:r>
            <a:endParaRPr b="0" lang="en-US" sz="4400" spc="-1" strike="noStrike">
              <a:latin typeface="Arial"/>
            </a:endParaRPr>
          </a:p>
        </p:txBody>
      </p:sp>
      <p:pic>
        <p:nvPicPr>
          <p:cNvPr id="171" name="" descr=""/>
          <p:cNvPicPr/>
          <p:nvPr/>
        </p:nvPicPr>
        <p:blipFill>
          <a:blip r:embed="rId1"/>
          <a:stretch/>
        </p:blipFill>
        <p:spPr>
          <a:xfrm>
            <a:off x="360" y="1565640"/>
            <a:ext cx="10078920" cy="32799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3"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New Testament</a:t>
            </a:r>
            <a:br/>
            <a:r>
              <a:rPr b="0" lang="en-US" sz="3200" spc="-1" strike="noStrike">
                <a:latin typeface="Arial"/>
              </a:rPr>
              <a:t>People cited by</a:t>
            </a:r>
            <a:br/>
            <a:r>
              <a:rPr b="0" lang="en-US" sz="3200" spc="-1" strike="noStrike">
                <a:latin typeface="Arial"/>
              </a:rPr>
              <a:t>(corroborated)</a:t>
            </a:r>
            <a:br/>
            <a:r>
              <a:rPr b="0" lang="en-US" sz="3200" spc="-1" strike="noStrike">
                <a:latin typeface="Arial"/>
              </a:rPr>
              <a:t>non-Christian writers</a:t>
            </a:r>
            <a:br/>
            <a:r>
              <a:rPr b="0" lang="en-US" sz="3200" spc="-1" strike="noStrike">
                <a:latin typeface="Arial"/>
              </a:rPr>
              <a:t>and/or through</a:t>
            </a:r>
            <a:br/>
            <a:r>
              <a:rPr b="0" lang="en-US" sz="3200" spc="-1" strike="noStrike">
                <a:latin typeface="Arial"/>
              </a:rPr>
              <a:t>archaeology</a:t>
            </a:r>
            <a:endParaRPr b="0" lang="en-US" sz="3200" spc="-1" strike="noStrike">
              <a:latin typeface="Arial"/>
            </a:endParaRPr>
          </a:p>
        </p:txBody>
      </p:sp>
      <p:pic>
        <p:nvPicPr>
          <p:cNvPr id="174" name="" descr=""/>
          <p:cNvPicPr/>
          <p:nvPr/>
        </p:nvPicPr>
        <p:blipFill>
          <a:blip r:embed="rId1"/>
          <a:stretch/>
        </p:blipFill>
        <p:spPr>
          <a:xfrm rot="16200000">
            <a:off x="4152240" y="603360"/>
            <a:ext cx="6125760" cy="4188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Corroborate</a:t>
            </a:r>
            <a:endParaRPr b="0" lang="en-US" sz="4400" spc="-1" strike="noStrike">
              <a:latin typeface="Arial"/>
            </a:endParaRPr>
          </a:p>
        </p:txBody>
      </p:sp>
      <p:sp>
        <p:nvSpPr>
          <p:cNvPr id="134"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to support with evidence or authority”</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Will show corroboration from:</a:t>
            </a:r>
            <a:br/>
            <a:r>
              <a:rPr b="0" lang="en-US" sz="3200" spc="-1" strike="noStrike">
                <a:latin typeface="Arial"/>
              </a:rPr>
              <a:t>-historical secular writings</a:t>
            </a:r>
            <a:br/>
            <a:r>
              <a:rPr b="0" lang="en-US" sz="3200" spc="-1" strike="noStrike">
                <a:latin typeface="Arial"/>
              </a:rPr>
              <a:t>-archaeology</a:t>
            </a:r>
            <a:br/>
            <a:r>
              <a:rPr b="0" lang="en-US" sz="3200" spc="-1" strike="noStrike">
                <a:latin typeface="Arial"/>
              </a:rPr>
              <a:t>-language</a:t>
            </a:r>
            <a:br/>
            <a:r>
              <a:rPr b="0" lang="en-US" sz="3200" spc="-1" strike="noStrike">
                <a:latin typeface="Arial"/>
              </a:rPr>
              <a:t>-unintentional gospel support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Historical Fiction?</a:t>
            </a:r>
            <a:endParaRPr b="0" lang="en-US" sz="4400" spc="-1" strike="noStrike">
              <a:latin typeface="Arial"/>
            </a:endParaRPr>
          </a:p>
        </p:txBody>
      </p:sp>
      <p:sp>
        <p:nvSpPr>
          <p:cNvPr id="176"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83000"/>
          </a:bodyPr>
          <a:p>
            <a:pPr marL="216000" indent="-216000">
              <a:lnSpc>
                <a:spcPct val="100000"/>
              </a:lnSpc>
              <a:spcBef>
                <a:spcPts val="1417"/>
              </a:spcBef>
              <a:buClr>
                <a:srgbClr val="000000"/>
              </a:buClr>
              <a:buSzPct val="45000"/>
              <a:buFont typeface="Wingdings" charset="2"/>
              <a:buChar char=""/>
            </a:pPr>
            <a:r>
              <a:rPr b="0" lang="en-US" sz="3200" spc="-1" strike="noStrike">
                <a:latin typeface="Arial"/>
              </a:rPr>
              <a:t>Historical novelists who write fiction usually do not use the name of </a:t>
            </a:r>
            <a:r>
              <a:rPr b="0" lang="en-US" sz="3200" spc="-1" strike="noStrike" u="sng">
                <a:uFillTx/>
                <a:latin typeface="Arial"/>
              </a:rPr>
              <a:t>real people</a:t>
            </a:r>
            <a:r>
              <a:rPr b="0" lang="en-US" sz="3200" spc="-1" strike="noStrike">
                <a:latin typeface="Arial"/>
              </a:rPr>
              <a:t> for the main characters in their stories. </a:t>
            </a:r>
            <a:br/>
            <a:r>
              <a:rPr b="0" lang="en-US" sz="3200" spc="-1" strike="noStrike">
                <a:latin typeface="Arial"/>
              </a:rPr>
              <a:t> </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If they did, those </a:t>
            </a:r>
            <a:r>
              <a:rPr b="0" lang="en-US" sz="3200" spc="-1" strike="noStrike" u="sng">
                <a:uFillTx/>
                <a:latin typeface="Arial"/>
              </a:rPr>
              <a:t>real people</a:t>
            </a:r>
            <a:r>
              <a:rPr b="0" lang="en-US" sz="3200" spc="-1" strike="noStrike">
                <a:latin typeface="Arial"/>
              </a:rPr>
              <a:t>, especially powerful government and religious officials </a:t>
            </a:r>
            <a:br/>
            <a:r>
              <a:rPr b="0" lang="en-US" sz="3200" spc="-1" strike="noStrike">
                <a:latin typeface="Arial"/>
              </a:rPr>
              <a:t>would </a:t>
            </a:r>
            <a:r>
              <a:rPr b="0" lang="en-US" sz="3200" spc="-1" strike="noStrike" u="sng">
                <a:uFillTx/>
                <a:latin typeface="Arial"/>
              </a:rPr>
              <a:t>deny</a:t>
            </a:r>
            <a:r>
              <a:rPr b="0" lang="en-US" sz="3200" spc="-1" strike="noStrike">
                <a:latin typeface="Arial"/>
              </a:rPr>
              <a:t> the </a:t>
            </a:r>
            <a:r>
              <a:rPr b="0" lang="en-US" sz="3200" spc="-1" strike="noStrike" u="sng">
                <a:uFillTx/>
                <a:latin typeface="Arial"/>
              </a:rPr>
              <a:t>story</a:t>
            </a:r>
            <a:r>
              <a:rPr b="0" lang="en-US" sz="3200" spc="-1" strike="noStrike">
                <a:latin typeface="Arial"/>
              </a:rPr>
              <a:t> and possibly </a:t>
            </a:r>
            <a:r>
              <a:rPr b="0" lang="en-US" sz="3200" spc="-1" strike="noStrike" u="sng">
                <a:uFillTx/>
                <a:latin typeface="Arial"/>
              </a:rPr>
              <a:t>punish</a:t>
            </a:r>
            <a:r>
              <a:rPr b="0" lang="en-US" sz="3200" spc="-1" strike="noStrike">
                <a:latin typeface="Arial"/>
              </a:rPr>
              <a:t> the </a:t>
            </a:r>
            <a:r>
              <a:rPr b="0" lang="en-US" sz="3200" spc="-1" strike="noStrike" u="sng">
                <a:uFillTx/>
                <a:latin typeface="Arial"/>
              </a:rPr>
              <a:t>novelist</a:t>
            </a:r>
            <a:r>
              <a:rPr b="0" lang="en-US" sz="3200" spc="-1" strike="noStrike">
                <a:latin typeface="Arial"/>
              </a:rPr>
              <a:t>.</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Realism” in literature did not start until the 1850’s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Internal Corroborating Evidence</a:t>
            </a:r>
            <a:endParaRPr b="0" lang="en-US" sz="4400" spc="-1" strike="noStrike">
              <a:latin typeface="Arial"/>
            </a:endParaRPr>
          </a:p>
        </p:txBody>
      </p:sp>
      <p:sp>
        <p:nvSpPr>
          <p:cNvPr id="178"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endParaRPr b="0" lang="en-US" sz="3200" spc="-1" strike="noStrike">
              <a:latin typeface="Arial"/>
            </a:endParaRPr>
          </a:p>
        </p:txBody>
      </p:sp>
      <p:pic>
        <p:nvPicPr>
          <p:cNvPr id="179" name="" descr=""/>
          <p:cNvPicPr/>
          <p:nvPr/>
        </p:nvPicPr>
        <p:blipFill>
          <a:blip r:embed="rId1"/>
          <a:stretch/>
        </p:blipFill>
        <p:spPr>
          <a:xfrm>
            <a:off x="3108960" y="1447920"/>
            <a:ext cx="3306240" cy="33062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Unintentional Support</a:t>
            </a:r>
            <a:endParaRPr b="0" lang="en-US"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fontScale="7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Matthew 8:16 says: </a:t>
            </a:r>
            <a:br/>
            <a:r>
              <a:rPr b="0" lang="en-US" sz="3200" spc="-1" strike="noStrike">
                <a:latin typeface="Arial"/>
                <a:ea typeface="Microsoft YaHei"/>
              </a:rPr>
              <a:t>”That </a:t>
            </a:r>
            <a:r>
              <a:rPr b="0" lang="en-US" sz="3200" spc="-1" strike="noStrike">
                <a:solidFill>
                  <a:srgbClr val="2a6099"/>
                </a:solidFill>
                <a:latin typeface="Arial"/>
                <a:ea typeface="Microsoft YaHei"/>
              </a:rPr>
              <a:t>evening</a:t>
            </a:r>
            <a:r>
              <a:rPr b="0" lang="en-US" sz="3200" spc="-1" strike="noStrike">
                <a:latin typeface="Arial"/>
                <a:ea typeface="Microsoft YaHei"/>
              </a:rPr>
              <a:t> they brought to him many who were oppressed by demons, and He(Jesus) cast out the spirits with a word and healed all who were sick.”</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2a6099"/>
                </a:solidFill>
                <a:latin typeface="Arial"/>
                <a:ea typeface="Microsoft YaHei"/>
              </a:rPr>
              <a:t>Why</a:t>
            </a:r>
            <a:r>
              <a:rPr b="0" lang="en-US" sz="3200" spc="-1" strike="noStrike">
                <a:latin typeface="Arial"/>
                <a:ea typeface="Microsoft YaHei"/>
              </a:rPr>
              <a:t> did they wait till evening to come </a:t>
            </a:r>
            <a:br/>
            <a:r>
              <a:rPr b="0" lang="en-US" sz="3200" spc="-1" strike="noStrike">
                <a:latin typeface="Arial"/>
                <a:ea typeface="Microsoft YaHei"/>
              </a:rPr>
              <a:t>to Jesus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100" spc="-1" strike="noStrike">
                <a:solidFill>
                  <a:srgbClr val="f10d0c"/>
                </a:solidFill>
                <a:latin typeface="Arial"/>
                <a:ea typeface="Microsoft YaHei"/>
              </a:rPr>
              <a:t>Answer</a:t>
            </a:r>
            <a:r>
              <a:rPr b="0" lang="en-US" sz="2100" spc="-1" strike="noStrike">
                <a:latin typeface="Arial"/>
                <a:ea typeface="Microsoft YaHei"/>
              </a:rPr>
              <a:t>:  </a:t>
            </a:r>
            <a:r>
              <a:rPr b="0" lang="en-US" sz="3200" spc="-1" strike="noStrike">
                <a:latin typeface="Arial"/>
                <a:ea typeface="Microsoft YaHei"/>
              </a:rPr>
              <a:t> </a:t>
            </a:r>
            <a:br/>
            <a:r>
              <a:rPr b="0" lang="en-US" sz="2100" spc="-1" strike="noStrike">
                <a:latin typeface="Arial"/>
                <a:ea typeface="Microsoft YaHei"/>
              </a:rPr>
              <a:t>Some of </a:t>
            </a:r>
            <a:r>
              <a:rPr b="0" lang="en-US" sz="2100" spc="-1" strike="noStrike" u="sng">
                <a:uFillTx/>
                <a:latin typeface="Arial"/>
                <a:ea typeface="Microsoft YaHei"/>
              </a:rPr>
              <a:t>Jesus’ followers</a:t>
            </a:r>
            <a:r>
              <a:rPr b="0" lang="en-US" sz="2100" spc="-1" strike="noStrike">
                <a:latin typeface="Arial"/>
                <a:ea typeface="Microsoft YaHei"/>
              </a:rPr>
              <a:t> were from </a:t>
            </a:r>
            <a:br/>
            <a:r>
              <a:rPr b="0" lang="en-US" sz="2100" spc="-1" strike="noStrike" u="sng">
                <a:uFillTx/>
                <a:latin typeface="Arial"/>
                <a:ea typeface="Microsoft YaHei"/>
              </a:rPr>
              <a:t>Herod’s household</a:t>
            </a:r>
            <a:r>
              <a:rPr b="0" lang="en-US" sz="2100" spc="-1" strike="noStrike">
                <a:latin typeface="Arial"/>
                <a:ea typeface="Microsoft YaHei"/>
              </a:rPr>
              <a:t>.</a:t>
            </a:r>
            <a:r>
              <a:rPr b="0" lang="en-US" sz="3200" spc="-1" strike="noStrike">
                <a:latin typeface="Arial"/>
                <a:ea typeface="Microsoft YaHei"/>
              </a:rPr>
              <a:t> </a:t>
            </a:r>
            <a:br/>
            <a:r>
              <a:rPr b="0" lang="en-US" sz="2100" spc="-1" strike="noStrike">
                <a:latin typeface="Arial"/>
                <a:ea typeface="Microsoft YaHei"/>
              </a:rPr>
              <a:t>(Luke 8:3)</a:t>
            </a:r>
            <a:endParaRPr b="0" lang="en-US" sz="2100" spc="-1" strike="noStrike">
              <a:latin typeface="Arial"/>
            </a:endParaRPr>
          </a:p>
        </p:txBody>
      </p:sp>
      <p:pic>
        <p:nvPicPr>
          <p:cNvPr id="182" name="" descr=""/>
          <p:cNvPicPr/>
          <p:nvPr/>
        </p:nvPicPr>
        <p:blipFill>
          <a:blip r:embed="rId1"/>
          <a:stretch/>
        </p:blipFill>
        <p:spPr>
          <a:xfrm>
            <a:off x="5943600" y="2262600"/>
            <a:ext cx="4135680" cy="3407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Herod’s Servants</a:t>
            </a:r>
            <a:endParaRPr b="0" lang="en-US" sz="4400" spc="-1" strike="noStrike">
              <a:latin typeface="Arial"/>
            </a:endParaRPr>
          </a:p>
        </p:txBody>
      </p:sp>
      <p:sp>
        <p:nvSpPr>
          <p:cNvPr id="184"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84000"/>
          </a:bodyPr>
          <a:p>
            <a:pPr marL="432000" indent="-324000">
              <a:lnSpc>
                <a:spcPct val="100000"/>
              </a:lnSpc>
              <a:spcBef>
                <a:spcPts val="1417"/>
              </a:spcBef>
              <a:buClr>
                <a:srgbClr val="000000"/>
              </a:buClr>
              <a:buSzPct val="45000"/>
              <a:buFont typeface="Wingdings" charset="2"/>
              <a:buChar char=""/>
            </a:pPr>
            <a:r>
              <a:rPr b="0" lang="en-US" sz="2100" spc="-1" strike="noStrike">
                <a:solidFill>
                  <a:srgbClr val="2a6099"/>
                </a:solidFill>
                <a:latin typeface="Arial"/>
              </a:rPr>
              <a:t>Why</a:t>
            </a:r>
            <a:r>
              <a:rPr b="0" lang="en-US" sz="2100" spc="-1" strike="noStrike">
                <a:latin typeface="Arial"/>
              </a:rPr>
              <a:t> did Herod </a:t>
            </a:r>
            <a:r>
              <a:rPr b="0" lang="en-US" sz="2100" spc="-1" strike="noStrike" u="sng">
                <a:uFillTx/>
                <a:latin typeface="Arial"/>
              </a:rPr>
              <a:t>tell</a:t>
            </a:r>
            <a:r>
              <a:rPr b="0" lang="en-US" sz="2100" spc="-1" strike="noStrike">
                <a:latin typeface="Arial"/>
              </a:rPr>
              <a:t> his </a:t>
            </a:r>
            <a:r>
              <a:rPr b="0" lang="en-US" sz="2100" spc="-1" strike="noStrike" u="sng">
                <a:uFillTx/>
                <a:latin typeface="Arial"/>
              </a:rPr>
              <a:t>servants</a:t>
            </a:r>
            <a:r>
              <a:rPr b="0" lang="en-US" sz="2100" spc="-1" strike="noStrike">
                <a:latin typeface="Arial"/>
              </a:rPr>
              <a:t> that he </a:t>
            </a:r>
            <a:r>
              <a:rPr b="0" lang="en-US" sz="2100" spc="-1" strike="noStrike" u="sng">
                <a:uFillTx/>
                <a:latin typeface="Arial"/>
              </a:rPr>
              <a:t>thought</a:t>
            </a:r>
            <a:r>
              <a:rPr b="0" lang="en-US" sz="2100" spc="-1" strike="noStrike">
                <a:latin typeface="Arial"/>
              </a:rPr>
              <a:t> Jesus was </a:t>
            </a:r>
            <a:r>
              <a:rPr b="0" lang="en-US" sz="2100" spc="-1" strike="noStrike" u="sng">
                <a:uFillTx/>
                <a:latin typeface="Arial"/>
              </a:rPr>
              <a:t>John the Baptist</a:t>
            </a:r>
            <a:r>
              <a:rPr b="0" lang="en-US" sz="2100" spc="-1" strike="noStrike">
                <a:latin typeface="Arial"/>
              </a:rPr>
              <a:t>, </a:t>
            </a:r>
            <a:r>
              <a:rPr b="0" lang="en-US" sz="2100" spc="-1" strike="noStrike" u="sng">
                <a:uFillTx/>
                <a:latin typeface="Arial"/>
              </a:rPr>
              <a:t>raised</a:t>
            </a:r>
            <a:r>
              <a:rPr b="0" lang="en-US" sz="2100" spc="-1" strike="noStrike">
                <a:latin typeface="Arial"/>
              </a:rPr>
              <a:t> from the Dead?</a:t>
            </a:r>
            <a:br/>
            <a:r>
              <a:rPr b="0" lang="en-US" sz="2100" spc="-1" strike="noStrike">
                <a:latin typeface="Arial"/>
              </a:rPr>
              <a:t>Matt 14:1-2</a:t>
            </a:r>
            <a:endParaRPr b="0" lang="en-US" sz="21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100" spc="-1" strike="noStrike">
                <a:latin typeface="Arial"/>
              </a:rPr>
              <a:t>Where would Herod get that idea from?</a:t>
            </a:r>
            <a:endParaRPr b="0" lang="en-US" sz="2100" spc="-1" strike="noStrike">
              <a:latin typeface="Arial"/>
            </a:endParaRPr>
          </a:p>
          <a:p>
            <a:pPr>
              <a:lnSpc>
                <a:spcPct val="100000"/>
              </a:lnSpc>
              <a:spcBef>
                <a:spcPts val="1417"/>
              </a:spcBef>
              <a:buNone/>
            </a:pPr>
            <a:r>
              <a:rPr b="0" lang="en-US" sz="2100" spc="-1" strike="noStrike">
                <a:solidFill>
                  <a:srgbClr val="f10d0c"/>
                </a:solidFill>
                <a:latin typeface="Arial"/>
                <a:ea typeface="Microsoft YaHei"/>
              </a:rPr>
              <a:t>Answer</a:t>
            </a:r>
            <a:r>
              <a:rPr b="0" lang="en-US" sz="2100" spc="-1" strike="noStrike">
                <a:latin typeface="Arial"/>
                <a:ea typeface="Microsoft YaHei"/>
              </a:rPr>
              <a:t>:  </a:t>
            </a:r>
            <a:br/>
            <a:r>
              <a:rPr b="0" lang="en-US" sz="2100" spc="-1" strike="noStrike">
                <a:latin typeface="Arial"/>
                <a:ea typeface="Microsoft YaHei"/>
              </a:rPr>
              <a:t>Some of </a:t>
            </a:r>
            <a:r>
              <a:rPr b="0" lang="en-US" sz="2100" spc="-1" strike="noStrike" u="sng">
                <a:uFillTx/>
                <a:latin typeface="Arial"/>
                <a:ea typeface="Microsoft YaHei"/>
              </a:rPr>
              <a:t>Jesus’ followers</a:t>
            </a:r>
            <a:r>
              <a:rPr b="0" lang="en-US" sz="2100" spc="-1" strike="noStrike">
                <a:latin typeface="Arial"/>
                <a:ea typeface="Microsoft YaHei"/>
              </a:rPr>
              <a:t> were from </a:t>
            </a:r>
            <a:br/>
            <a:r>
              <a:rPr b="0" lang="en-US" sz="2100" spc="-1" strike="noStrike" u="sng">
                <a:uFillTx/>
                <a:latin typeface="Arial"/>
                <a:ea typeface="Microsoft YaHei"/>
              </a:rPr>
              <a:t>Herod’s household</a:t>
            </a:r>
            <a:r>
              <a:rPr b="0" lang="en-US" sz="2100" spc="-1" strike="noStrike">
                <a:latin typeface="Arial"/>
                <a:ea typeface="Microsoft YaHei"/>
              </a:rPr>
              <a:t>.</a:t>
            </a:r>
            <a:br/>
            <a:r>
              <a:rPr b="0" lang="en-US" sz="2100" spc="-1" strike="noStrike">
                <a:latin typeface="Arial"/>
                <a:ea typeface="Microsoft YaHei"/>
              </a:rPr>
              <a:t>(Luke 8:3)</a:t>
            </a:r>
            <a:br/>
            <a:br/>
            <a:r>
              <a:rPr b="0" lang="en-US" sz="3200" spc="-1" strike="noStrike">
                <a:latin typeface="Arial"/>
                <a:ea typeface="Microsoft YaHei"/>
              </a:rPr>
              <a:t> </a:t>
            </a:r>
            <a:endParaRPr b="0" lang="en-US" sz="3200" spc="-1" strike="noStrike">
              <a:latin typeface="Arial"/>
            </a:endParaRPr>
          </a:p>
        </p:txBody>
      </p:sp>
      <p:pic>
        <p:nvPicPr>
          <p:cNvPr id="185" name="" descr=""/>
          <p:cNvPicPr/>
          <p:nvPr/>
        </p:nvPicPr>
        <p:blipFill>
          <a:blip r:embed="rId1"/>
          <a:stretch/>
        </p:blipFill>
        <p:spPr>
          <a:xfrm>
            <a:off x="4800600" y="2657160"/>
            <a:ext cx="5254560" cy="303120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4">
                                  <p:stCondLst>
                                    <p:cond delay="0"/>
                                  </p:stCondLst>
                                  <p:childTnLst>
                                    <p:set>
                                      <p:cBhvr>
                                        <p:cTn id="6" dur="1" fill="hold">
                                          <p:stCondLst>
                                            <p:cond delay="0"/>
                                          </p:stCondLst>
                                        </p:cTn>
                                        <p:tgtEl>
                                          <p:spTgt spid="184">
                                            <p:txEl>
                                              <p:pRg st="1" end="1"/>
                                            </p:txEl>
                                          </p:spTgt>
                                        </p:tgtEl>
                                        <p:attrNameLst>
                                          <p:attrName>style.visibility</p:attrName>
                                        </p:attrNameLst>
                                      </p:cBhvr>
                                      <p:to>
                                        <p:strVal val="visible"/>
                                      </p:to>
                                    </p:set>
                                    <p:anim calcmode="lin" valueType="num">
                                      <p:cBhvr additive="repl">
                                        <p:cTn id="7" dur="500" fill="hold"/>
                                        <p:tgtEl>
                                          <p:spTgt spid="184">
                                            <p:txEl>
                                              <p:pRg st="1" end="1"/>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18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504000" y="7632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Why No Charge Against Jesus?</a:t>
            </a:r>
            <a:endParaRPr b="0" lang="en-US" sz="4400" spc="-1" strike="noStrike">
              <a:latin typeface="Arial"/>
            </a:endParaRPr>
          </a:p>
        </p:txBody>
      </p:sp>
      <p:sp>
        <p:nvSpPr>
          <p:cNvPr id="187"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8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23:1-4</a:t>
            </a:r>
            <a:br/>
            <a:r>
              <a:rPr b="0" lang="en-US" sz="3200" spc="-1" strike="noStrike">
                <a:latin typeface="Arial"/>
              </a:rPr>
              <a:t>Pilate found no fault in Jesus even though Jesus said he was a king. </a:t>
            </a:r>
            <a:r>
              <a:rPr b="0" lang="en-US" sz="3200" spc="-1" strike="noStrike">
                <a:solidFill>
                  <a:srgbClr val="2a6099"/>
                </a:solidFill>
                <a:latin typeface="Arial"/>
              </a:rPr>
              <a:t>Why</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c9211e"/>
                </a:solidFill>
                <a:latin typeface="Arial"/>
              </a:rPr>
              <a:t>Answer</a:t>
            </a:r>
            <a:r>
              <a:rPr b="0" lang="en-US" sz="3200" spc="-1" strike="noStrike">
                <a:latin typeface="Arial"/>
              </a:rPr>
              <a:t>: John 18:33-38</a:t>
            </a:r>
            <a:br/>
            <a:r>
              <a:rPr b="0" lang="en-US" sz="3200" spc="-1" strike="noStrike">
                <a:latin typeface="Arial"/>
              </a:rPr>
              <a:t>Jesus said His kingdom </a:t>
            </a:r>
            <a:br/>
            <a:r>
              <a:rPr b="0" lang="en-US" sz="3200" spc="-1" strike="noStrike">
                <a:latin typeface="Arial"/>
              </a:rPr>
              <a:t>is </a:t>
            </a:r>
            <a:r>
              <a:rPr b="0" lang="en-US" sz="3200" spc="-1" strike="noStrike" u="sng">
                <a:uFillTx/>
                <a:latin typeface="Arial"/>
              </a:rPr>
              <a:t>not of this world</a:t>
            </a:r>
            <a:r>
              <a:rPr b="0" lang="en-US" sz="3200" spc="-1" strike="noStrike">
                <a:latin typeface="Arial"/>
              </a:rPr>
              <a:t>, </a:t>
            </a:r>
            <a:br/>
            <a:r>
              <a:rPr b="0" lang="en-US" sz="3200" spc="-1" strike="noStrike">
                <a:latin typeface="Arial"/>
              </a:rPr>
              <a:t>meaning his kingdom </a:t>
            </a:r>
            <a:br/>
            <a:r>
              <a:rPr b="0" lang="en-US" sz="3200" spc="-1" strike="noStrike">
                <a:latin typeface="Arial"/>
              </a:rPr>
              <a:t>is </a:t>
            </a:r>
            <a:r>
              <a:rPr b="0" lang="en-US" sz="3200" spc="-1" strike="noStrike" u="sng">
                <a:uFillTx/>
                <a:latin typeface="Arial"/>
              </a:rPr>
              <a:t>not a threat</a:t>
            </a:r>
            <a:r>
              <a:rPr b="0" i="1" lang="en-US" sz="3200" spc="-1" strike="noStrike">
                <a:latin typeface="Arial"/>
              </a:rPr>
              <a:t> to Rome</a:t>
            </a:r>
            <a:r>
              <a:rPr b="0" lang="en-US" sz="3200" spc="-1" strike="noStrike">
                <a:latin typeface="Arial"/>
              </a:rPr>
              <a:t>.</a:t>
            </a:r>
            <a:endParaRPr b="0" lang="en-US" sz="3200" spc="-1" strike="noStrike">
              <a:latin typeface="Arial"/>
            </a:endParaRPr>
          </a:p>
        </p:txBody>
      </p:sp>
      <p:pic>
        <p:nvPicPr>
          <p:cNvPr id="188" name="" descr=""/>
          <p:cNvPicPr/>
          <p:nvPr/>
        </p:nvPicPr>
        <p:blipFill>
          <a:blip r:embed="rId1"/>
          <a:stretch/>
        </p:blipFill>
        <p:spPr>
          <a:xfrm>
            <a:off x="4591800" y="2834640"/>
            <a:ext cx="5473080" cy="2834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Matthew does not tell us why</a:t>
            </a:r>
            <a:endParaRPr b="0" lang="en-US" sz="4400" spc="-1" strike="noStrike">
              <a:latin typeface="Arial"/>
            </a:endParaRPr>
          </a:p>
        </p:txBody>
      </p:sp>
      <p:sp>
        <p:nvSpPr>
          <p:cNvPr id="190"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4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Matt 4:18-22</a:t>
            </a:r>
            <a:br/>
            <a:r>
              <a:rPr b="0" lang="en-US" sz="3200" spc="-1" strike="noStrike">
                <a:latin typeface="Arial"/>
              </a:rPr>
              <a:t>Jesus calls Peter, Andrew, James and John who “immediately” left their nets to follow Jesus when prompted.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2a6099"/>
                </a:solidFill>
                <a:latin typeface="Arial"/>
              </a:rPr>
              <a:t>Why</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5:1-11</a:t>
            </a:r>
            <a:br/>
            <a:r>
              <a:rPr b="0" lang="en-US" sz="3200" spc="-1" strike="noStrike">
                <a:latin typeface="Arial"/>
              </a:rPr>
              <a:t>Tells us that </a:t>
            </a:r>
            <a:r>
              <a:rPr b="0" lang="en-US" sz="3200" spc="-1" strike="noStrike" u="sng">
                <a:solidFill>
                  <a:srgbClr val="f10d0c"/>
                </a:solidFill>
                <a:uFillTx/>
                <a:latin typeface="Arial"/>
              </a:rPr>
              <a:t>they already saw Jesus do a miracle</a:t>
            </a:r>
            <a:r>
              <a:rPr b="0" lang="en-US" sz="3200" spc="-1" strike="noStrike">
                <a:latin typeface="Arial"/>
              </a:rPr>
              <a:t> </a:t>
            </a:r>
            <a:br/>
            <a:r>
              <a:rPr b="0" lang="en-US" sz="3200" spc="-1" strike="noStrike">
                <a:latin typeface="Arial"/>
              </a:rPr>
              <a:t>when their nets were </a:t>
            </a:r>
            <a:r>
              <a:rPr b="0" lang="en-US" sz="3200" spc="-1" strike="noStrike" u="sng">
                <a:uFillTx/>
                <a:latin typeface="Arial"/>
              </a:rPr>
              <a:t>overflowing</a:t>
            </a:r>
            <a:r>
              <a:rPr b="0" lang="en-US" sz="3200" spc="-1" strike="noStrike">
                <a:latin typeface="Arial"/>
              </a:rPr>
              <a:t> with </a:t>
            </a:r>
            <a:r>
              <a:rPr b="0" lang="en-US" sz="3200" spc="-1" strike="noStrike" u="sng">
                <a:uFillTx/>
                <a:latin typeface="Arial"/>
              </a:rPr>
              <a:t>fish</a:t>
            </a:r>
            <a:r>
              <a:rPr b="0" lang="en-US" sz="3200" spc="-1" strike="noStrike">
                <a:latin typeface="Arial"/>
              </a:rPr>
              <a:t> after </a:t>
            </a:r>
            <a:br/>
            <a:r>
              <a:rPr b="0" lang="en-US" sz="3200" spc="-1" strike="noStrike">
                <a:latin typeface="Arial"/>
              </a:rPr>
              <a:t>Jesus told them to cast on the other side. </a:t>
            </a:r>
            <a:br/>
            <a:r>
              <a:rPr b="0" lang="en-US" sz="3200" spc="-1" strike="noStrike">
                <a:latin typeface="Arial"/>
              </a:rPr>
              <a:t>So while they </a:t>
            </a:r>
            <a:r>
              <a:rPr b="0" lang="en-US" sz="3200" spc="-1" strike="noStrike" u="sng">
                <a:uFillTx/>
                <a:latin typeface="Arial"/>
              </a:rPr>
              <a:t>were still mending their nets</a:t>
            </a:r>
            <a:r>
              <a:rPr b="0" lang="en-US" sz="3200" spc="-1" strike="noStrike">
                <a:latin typeface="Arial"/>
              </a:rPr>
              <a:t>, </a:t>
            </a:r>
            <a:br/>
            <a:r>
              <a:rPr b="0" lang="en-US" sz="3200" spc="-1" strike="noStrike">
                <a:latin typeface="Arial"/>
              </a:rPr>
              <a:t>Jesus called them to follow. Otherwise, it seems </a:t>
            </a:r>
            <a:br/>
            <a:r>
              <a:rPr b="0" lang="en-US" sz="3200" spc="-1" strike="noStrike">
                <a:latin typeface="Arial"/>
              </a:rPr>
              <a:t>odd that fishermen would leave their </a:t>
            </a:r>
            <a:br/>
            <a:r>
              <a:rPr b="0" lang="en-US" sz="3200" spc="-1" strike="noStrike">
                <a:latin typeface="Arial"/>
              </a:rPr>
              <a:t>livelihood for Jesus.</a:t>
            </a:r>
            <a:br/>
            <a:r>
              <a:rPr b="0" lang="en-US" sz="3200" spc="-1" strike="noStrike">
                <a:latin typeface="Arial"/>
              </a:rPr>
              <a:t> </a:t>
            </a:r>
            <a:endParaRPr b="0" lang="en-US" sz="3200" spc="-1" strike="noStrike">
              <a:latin typeface="Arial"/>
            </a:endParaRPr>
          </a:p>
        </p:txBody>
      </p:sp>
      <p:pic>
        <p:nvPicPr>
          <p:cNvPr id="191" name="" descr=""/>
          <p:cNvPicPr/>
          <p:nvPr/>
        </p:nvPicPr>
        <p:blipFill>
          <a:blip r:embed="rId1"/>
          <a:stretch/>
        </p:blipFill>
        <p:spPr>
          <a:xfrm>
            <a:off x="5358600" y="2651760"/>
            <a:ext cx="4790520" cy="3017520"/>
          </a:xfrm>
          <a:prstGeom prst="rect">
            <a:avLst/>
          </a:prstGeom>
          <a:ln w="0">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2" presetSubtype="4">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anim calcmode="lin" valueType="num">
                                      <p:cBhvr additive="repl">
                                        <p:cTn id="15" dur="500" fill="hold"/>
                                        <p:tgtEl>
                                          <p:spTgt spid="190">
                                            <p:txEl>
                                              <p:pRg st="2" end="2"/>
                                            </p:txEl>
                                          </p:spTgt>
                                        </p:tgtEl>
                                        <p:attrNameLst>
                                          <p:attrName>ppt_x</p:attrName>
                                        </p:attrNameLst>
                                      </p:cBhvr>
                                      <p:tavLst>
                                        <p:tav tm="0">
                                          <p:val>
                                            <p:strVal val="#ppt_x"/>
                                          </p:val>
                                        </p:tav>
                                        <p:tav tm="100000">
                                          <p:val>
                                            <p:strVal val="#ppt_x"/>
                                          </p:val>
                                        </p:tav>
                                      </p:tavLst>
                                    </p:anim>
                                    <p:anim calcmode="lin" valueType="num">
                                      <p:cBhvr additive="repl">
                                        <p:cTn id="16" dur="500" fill="hold"/>
                                        <p:tgtEl>
                                          <p:spTgt spid="19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Corroboration by Language</a:t>
            </a:r>
            <a:endParaRPr b="0" lang="en-US" sz="4400" spc="-1" strike="noStrike">
              <a:latin typeface="Arial"/>
            </a:endParaRPr>
          </a:p>
        </p:txBody>
      </p:sp>
      <p:sp>
        <p:nvSpPr>
          <p:cNvPr id="193"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endParaRPr b="0" lang="en-US" sz="3200" spc="-1" strike="noStrike">
              <a:latin typeface="Arial"/>
            </a:endParaRPr>
          </a:p>
        </p:txBody>
      </p:sp>
      <p:pic>
        <p:nvPicPr>
          <p:cNvPr id="194" name="" descr=""/>
          <p:cNvPicPr/>
          <p:nvPr/>
        </p:nvPicPr>
        <p:blipFill>
          <a:blip r:embed="rId1"/>
          <a:stretch/>
        </p:blipFill>
        <p:spPr>
          <a:xfrm>
            <a:off x="2723760" y="1188720"/>
            <a:ext cx="4590720" cy="44863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Language Consistent with 1</a:t>
            </a:r>
            <a:r>
              <a:rPr b="0" lang="en-US" sz="4400" spc="-1" strike="noStrike" baseline="33000">
                <a:latin typeface="Arial"/>
              </a:rPr>
              <a:t>st</a:t>
            </a:r>
            <a:r>
              <a:rPr b="0" lang="en-US" sz="4400" spc="-1" strike="noStrike">
                <a:latin typeface="Arial"/>
              </a:rPr>
              <a:t> century</a:t>
            </a:r>
            <a:endParaRPr b="0" lang="en-US" sz="4400" spc="-1" strike="noStrike">
              <a:latin typeface="Arial"/>
            </a:endParaRPr>
          </a:p>
        </p:txBody>
      </p:sp>
      <p:sp>
        <p:nvSpPr>
          <p:cNvPr id="196"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In the gospel writings: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John’s language – consistent with a 1</a:t>
            </a:r>
            <a:r>
              <a:rPr b="0" lang="en-US" sz="3200" spc="-1" strike="noStrike" baseline="33000">
                <a:latin typeface="Arial"/>
              </a:rPr>
              <a:t>st</a:t>
            </a:r>
            <a:r>
              <a:rPr b="0" lang="en-US" sz="3200" spc="-1" strike="noStrike">
                <a:latin typeface="Arial"/>
              </a:rPr>
              <a:t> century fisherman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Luke’s language – consistent  with a 1</a:t>
            </a:r>
            <a:r>
              <a:rPr b="0" lang="en-US" sz="3200" spc="-1" strike="noStrike" baseline="33000">
                <a:latin typeface="Arial"/>
              </a:rPr>
              <a:t>st</a:t>
            </a:r>
            <a:r>
              <a:rPr b="0" lang="en-US" sz="3200" spc="-1" strike="noStrike">
                <a:latin typeface="Arial"/>
              </a:rPr>
              <a:t> century doctor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Content Matched the Time Period</a:t>
            </a:r>
            <a:endParaRPr b="0" lang="en-US" sz="4400" spc="-1" strike="noStrike">
              <a:latin typeface="Arial"/>
            </a:endParaRPr>
          </a:p>
        </p:txBody>
      </p:sp>
      <p:sp>
        <p:nvSpPr>
          <p:cNvPr id="198"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Most popular names in gospels match 1</a:t>
            </a:r>
            <a:r>
              <a:rPr b="0" lang="en-US" sz="3200" spc="-1" strike="noStrike" baseline="33000">
                <a:latin typeface="Arial"/>
              </a:rPr>
              <a:t>st</a:t>
            </a:r>
            <a:r>
              <a:rPr b="0" lang="en-US" sz="3200" spc="-1" strike="noStrike">
                <a:latin typeface="Arial"/>
              </a:rPr>
              <a:t> century Palestine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u="sng">
                <a:uFillTx/>
                <a:latin typeface="Arial"/>
              </a:rPr>
              <a:t>Common names</a:t>
            </a:r>
            <a:r>
              <a:rPr b="0" lang="en-US" sz="3200" spc="-1" strike="noStrike">
                <a:latin typeface="Arial"/>
              </a:rPr>
              <a:t> had </a:t>
            </a:r>
            <a:r>
              <a:rPr b="0" lang="en-US" sz="3200" spc="-1" strike="noStrike" u="sng">
                <a:uFillTx/>
                <a:latin typeface="Arial"/>
              </a:rPr>
              <a:t>extra qualifiers</a:t>
            </a:r>
            <a:r>
              <a:rPr b="0" lang="en-US" sz="3200" spc="-1" strike="noStrike">
                <a:latin typeface="Arial"/>
              </a:rPr>
              <a:t>. </a:t>
            </a:r>
            <a:br/>
            <a:r>
              <a:rPr b="0" lang="en-US" sz="3200" spc="-1" strike="noStrike">
                <a:latin typeface="Arial"/>
              </a:rPr>
              <a:t>ie.) Simon </a:t>
            </a:r>
            <a:r>
              <a:rPr b="0" lang="en-US" sz="3200" spc="-1" strike="noStrike" u="sng">
                <a:uFillTx/>
                <a:latin typeface="Arial"/>
              </a:rPr>
              <a:t>Peter</a:t>
            </a:r>
            <a:r>
              <a:rPr b="0" lang="en-US" sz="3200" spc="-1" strike="noStrike">
                <a:latin typeface="Arial"/>
              </a:rPr>
              <a:t>, Simon </a:t>
            </a:r>
            <a:r>
              <a:rPr b="0" lang="en-US" sz="3200" spc="-1" strike="noStrike" u="sng">
                <a:uFillTx/>
                <a:latin typeface="Arial"/>
              </a:rPr>
              <a:t>the Zealot</a:t>
            </a:r>
            <a:r>
              <a:rPr b="0" lang="en-US" sz="3200" spc="-1" strike="noStrike">
                <a:latin typeface="Arial"/>
              </a:rPr>
              <a:t>, Simon </a:t>
            </a:r>
            <a:r>
              <a:rPr b="0" lang="en-US" sz="3200" spc="-1" strike="noStrike" u="sng">
                <a:uFillTx/>
                <a:latin typeface="Arial"/>
              </a:rPr>
              <a:t>the Tanner</a:t>
            </a:r>
            <a:r>
              <a:rPr b="0" lang="en-US" sz="3200" spc="-1" strike="noStrike">
                <a:latin typeface="Arial"/>
              </a:rPr>
              <a:t>, Simon </a:t>
            </a:r>
            <a:r>
              <a:rPr b="0" lang="en-US" sz="3200" spc="-1" strike="noStrike" u="sng">
                <a:uFillTx/>
                <a:latin typeface="Arial"/>
              </a:rPr>
              <a:t>the Leper</a:t>
            </a:r>
            <a:r>
              <a:rPr b="0" lang="en-US" sz="3200" spc="-1" strike="noStrike">
                <a:latin typeface="Arial"/>
              </a:rPr>
              <a:t>, Jesus </a:t>
            </a:r>
            <a:r>
              <a:rPr b="0" lang="en-US" sz="3200" spc="-1" strike="noStrike" u="sng">
                <a:uFillTx/>
                <a:latin typeface="Arial"/>
              </a:rPr>
              <a:t>of Nazareth</a:t>
            </a:r>
            <a:r>
              <a:rPr b="0" lang="en-US" sz="3200" spc="-1" strike="noStrike">
                <a:latin typeface="Arial"/>
              </a:rPr>
              <a:t>, Jesus </a:t>
            </a:r>
            <a:r>
              <a:rPr b="0" lang="en-US" sz="3200" spc="-1" strike="noStrike" u="sng">
                <a:uFillTx/>
                <a:latin typeface="Arial"/>
              </a:rPr>
              <a:t>the Galilean</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Writing style consistent with the time period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Many </a:t>
            </a:r>
            <a:r>
              <a:rPr b="0" lang="en-US" sz="3200" spc="-1" strike="noStrike" u="sng">
                <a:uFillTx/>
                <a:latin typeface="Arial"/>
              </a:rPr>
              <a:t>non-famous</a:t>
            </a:r>
            <a:r>
              <a:rPr b="0" lang="en-US" sz="3200" spc="-1" strike="noStrike">
                <a:latin typeface="Arial"/>
              </a:rPr>
              <a:t> towns were mentioned by gospel writers. Authors of late forgeries </a:t>
            </a:r>
            <a:r>
              <a:rPr b="0" lang="en-US" sz="3200" spc="-1" strike="noStrike" u="sng">
                <a:uFillTx/>
                <a:latin typeface="Arial"/>
              </a:rPr>
              <a:t>could not know</a:t>
            </a:r>
            <a:r>
              <a:rPr b="0" lang="en-US" sz="3200" spc="-1" strike="noStrike">
                <a:latin typeface="Arial"/>
              </a:rPr>
              <a:t> such minute details.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 descr=""/>
          <p:cNvPicPr/>
          <p:nvPr/>
        </p:nvPicPr>
        <p:blipFill>
          <a:blip r:embed="rId1"/>
          <a:stretch/>
        </p:blipFill>
        <p:spPr>
          <a:xfrm>
            <a:off x="1159200" y="14760"/>
            <a:ext cx="7820280" cy="56689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Skeptic Quotes</a:t>
            </a:r>
            <a:endParaRPr b="0" lang="en-US" sz="4400" spc="-1" strike="noStrike">
              <a:latin typeface="Arial"/>
            </a:endParaRPr>
          </a:p>
        </p:txBody>
      </p:sp>
      <p:sp>
        <p:nvSpPr>
          <p:cNvPr id="136" name="PlaceHolder 2"/>
          <p:cNvSpPr>
            <a:spLocks noGrp="1"/>
          </p:cNvSpPr>
          <p:nvPr>
            <p:ph type="subTitle"/>
          </p:nvPr>
        </p:nvSpPr>
        <p:spPr>
          <a:xfrm>
            <a:off x="504000" y="1326600"/>
            <a:ext cx="9070920" cy="3287520"/>
          </a:xfrm>
          <a:prstGeom prst="rect">
            <a:avLst/>
          </a:prstGeom>
          <a:noFill/>
          <a:ln w="0">
            <a:noFill/>
          </a:ln>
        </p:spPr>
        <p:txBody>
          <a:bodyPr lIns="0" rIns="0" tIns="0" bIns="0" anchor="ctr">
            <a:noAutofit/>
          </a:bodyPr>
          <a:p>
            <a:pPr algn="ctr">
              <a:lnSpc>
                <a:spcPct val="100000"/>
              </a:lnSpc>
              <a:buNone/>
            </a:pPr>
            <a:r>
              <a:rPr b="0" lang="en-US" sz="3200" spc="-1" strike="noStrike">
                <a:latin typeface="Arial"/>
              </a:rPr>
              <a:t>“</a:t>
            </a:r>
            <a:r>
              <a:rPr b="0" lang="en-US" sz="3200" spc="-1" strike="noStrike">
                <a:latin typeface="Arial"/>
              </a:rPr>
              <a:t>The word god is for me nothing more than the expression and product of human weaknesses, the Bible a collection of honourable, but still primitive legends which are nevertheless pretty childish. No interpretation no matter how subtle can (for me) change this.”</a:t>
            </a:r>
            <a:br/>
            <a:r>
              <a:rPr b="0" lang="en-US" sz="3200" spc="-1" strike="noStrike">
                <a:latin typeface="Arial"/>
              </a:rPr>
              <a:t> —Albert Einstein, father of modern physics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External Corroborating Evidence</a:t>
            </a:r>
            <a:endParaRPr b="0" lang="en-US" sz="4400" spc="-1" strike="noStrike">
              <a:latin typeface="Arial"/>
            </a:endParaRPr>
          </a:p>
        </p:txBody>
      </p:sp>
      <p:pic>
        <p:nvPicPr>
          <p:cNvPr id="201" name="" descr=""/>
          <p:cNvPicPr/>
          <p:nvPr/>
        </p:nvPicPr>
        <p:blipFill>
          <a:blip r:embed="rId1"/>
          <a:stretch/>
        </p:blipFill>
        <p:spPr>
          <a:xfrm>
            <a:off x="567720" y="1595880"/>
            <a:ext cx="9514440" cy="26089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External Corroboration via Government</a:t>
            </a:r>
            <a:endParaRPr b="0" lang="en-US" sz="4400" spc="-1" strike="noStrike">
              <a:latin typeface="Arial"/>
            </a:endParaRPr>
          </a:p>
        </p:txBody>
      </p:sp>
      <p:sp>
        <p:nvSpPr>
          <p:cNvPr id="203"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endParaRPr b="0" lang="en-US" sz="3200" spc="-1" strike="noStrike">
              <a:latin typeface="Arial"/>
            </a:endParaRPr>
          </a:p>
        </p:txBody>
      </p:sp>
      <p:pic>
        <p:nvPicPr>
          <p:cNvPr id="204" name="" descr=""/>
          <p:cNvPicPr/>
          <p:nvPr/>
        </p:nvPicPr>
        <p:blipFill>
          <a:blip r:embed="rId1"/>
          <a:stretch/>
        </p:blipFill>
        <p:spPr>
          <a:xfrm>
            <a:off x="2379960" y="1533240"/>
            <a:ext cx="4660200" cy="34952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Roman Citizenship</a:t>
            </a:r>
            <a:endParaRPr b="0" lang="en-US" sz="4400" spc="-1" strike="noStrike">
              <a:latin typeface="Arial"/>
            </a:endParaRPr>
          </a:p>
        </p:txBody>
      </p:sp>
      <p:sp>
        <p:nvSpPr>
          <p:cNvPr id="206"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79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accurately describes 2 paths to Roman citizenship</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a:t>
            </a:r>
            <a:r>
              <a:rPr b="0" lang="en-US" sz="3200" spc="-1" strike="noStrike">
                <a:latin typeface="Arial"/>
                <a:ea typeface="Microsoft YaHei"/>
              </a:rPr>
              <a:t>The tribune answered, “I bought this citizenship for a </a:t>
            </a:r>
            <a:r>
              <a:rPr b="0" lang="en-US" sz="3200" spc="-1" strike="noStrike" u="sng">
                <a:uFillTx/>
                <a:latin typeface="Arial"/>
                <a:ea typeface="Microsoft YaHei"/>
              </a:rPr>
              <a:t>large sum</a:t>
            </a:r>
            <a:r>
              <a:rPr b="0" lang="en-US" sz="3200" spc="-1" strike="noStrike">
                <a:latin typeface="Arial"/>
                <a:ea typeface="Microsoft YaHei"/>
              </a:rPr>
              <a:t>.” Paul said, “But I am a </a:t>
            </a:r>
            <a:r>
              <a:rPr b="0" lang="en-US" sz="3200" spc="-1" strike="noStrike" u="sng">
                <a:uFillTx/>
                <a:latin typeface="Arial"/>
                <a:ea typeface="Microsoft YaHei"/>
              </a:rPr>
              <a:t>citizen by birth</a:t>
            </a:r>
            <a:r>
              <a:rPr b="0" lang="en-US" sz="3200" spc="-1" strike="noStrike">
                <a:latin typeface="Arial"/>
                <a:ea typeface="Microsoft YaHei"/>
              </a:rPr>
              <a:t>.”</a:t>
            </a:r>
            <a:br/>
            <a:r>
              <a:rPr b="0" lang="en-US" sz="3200" spc="-1" strike="noStrike">
                <a:latin typeface="Arial"/>
                <a:ea typeface="Microsoft YaHei"/>
              </a:rPr>
              <a:t>(Acts 22:28)</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ea typeface="Microsoft YaHei"/>
              </a:rPr>
              <a:t>Luke correctly described the manner in which a man could invoke his Roman citizenship and appeal his case to Caesar </a:t>
            </a:r>
            <a:br/>
            <a:r>
              <a:rPr b="0" lang="en-US" sz="3200" spc="-1" strike="noStrike">
                <a:latin typeface="Arial"/>
                <a:ea typeface="Microsoft YaHei"/>
              </a:rPr>
              <a:t>(Acts 25:6–12.)</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Roman Imprisonment</a:t>
            </a:r>
            <a:endParaRPr b="0" lang="en-US" sz="4400" spc="-1" strike="noStrike">
              <a:latin typeface="Arial"/>
            </a:endParaRPr>
          </a:p>
        </p:txBody>
      </p:sp>
      <p:sp>
        <p:nvSpPr>
          <p:cNvPr id="208"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68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Luke correctly described the way that prisoners in Rome could do house arrest at their own expense.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Acts 28:16</a:t>
            </a:r>
            <a:br/>
            <a:r>
              <a:rPr b="0" lang="en-US" sz="3200" spc="-1" strike="noStrike">
                <a:latin typeface="Arial"/>
              </a:rPr>
              <a:t>16 And when we came into Rome, Paul was allowed to stay by himself, </a:t>
            </a:r>
            <a:r>
              <a:rPr b="0" lang="en-US" sz="3200" spc="-1" strike="noStrike" u="sng">
                <a:uFillTx/>
                <a:latin typeface="Arial"/>
              </a:rPr>
              <a:t>with the soldier who guarded him</a:t>
            </a:r>
            <a:r>
              <a:rPr b="0" lang="en-US" sz="3200" spc="-1" strike="noStrike">
                <a:latin typeface="Arial"/>
              </a:rPr>
              <a: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Acts 28:30-31</a:t>
            </a:r>
            <a:br/>
            <a:r>
              <a:rPr b="0" lang="en-US" sz="3200" spc="-1" strike="noStrike">
                <a:latin typeface="Arial"/>
              </a:rPr>
              <a:t>30 He lived there two whole years </a:t>
            </a:r>
            <a:r>
              <a:rPr b="0" lang="en-US" sz="3200" spc="-1" strike="noStrike" u="sng">
                <a:uFillTx/>
                <a:latin typeface="Arial"/>
              </a:rPr>
              <a:t>at his own expense</a:t>
            </a:r>
            <a:r>
              <a:rPr b="0" lang="en-US" sz="3200" spc="-1" strike="noStrike">
                <a:latin typeface="Arial"/>
              </a:rPr>
              <a:t>, and welcomed all who came to him, 31 proclaiming the kingdom of God and teaching about the Lord Jesus Christ with all boldness and without hindrance.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Why do some continue to deny?</a:t>
            </a:r>
            <a:endParaRPr b="0" lang="en-US" sz="4400" spc="-1" strike="noStrike">
              <a:latin typeface="Arial"/>
            </a:endParaRPr>
          </a:p>
        </p:txBody>
      </p:sp>
      <p:sp>
        <p:nvSpPr>
          <p:cNvPr id="210"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Troublesome” gospel terms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Matt 6:5 says that the ‘hypocrites’ prayed </a:t>
            </a:r>
            <a:r>
              <a:rPr b="0" lang="en-US" sz="3200" spc="-1" strike="noStrike" u="sng">
                <a:uFillTx/>
                <a:latin typeface="Arial"/>
              </a:rPr>
              <a:t>in</a:t>
            </a:r>
            <a:r>
              <a:rPr b="0" lang="en-US" sz="3200" spc="-1" strike="noStrike">
                <a:latin typeface="Arial"/>
              </a:rPr>
              <a:t> the </a:t>
            </a:r>
            <a:r>
              <a:rPr b="0" lang="en-US" sz="3200" spc="-1" strike="noStrike" u="sng">
                <a:uFillTx/>
                <a:latin typeface="Arial"/>
              </a:rPr>
              <a:t>synagogues</a:t>
            </a:r>
            <a:r>
              <a:rPr b="0" lang="en-US" sz="3200" spc="-1" strike="noStrike">
                <a:latin typeface="Arial"/>
              </a:rPr>
              <a:t>.</a:t>
            </a:r>
            <a:br/>
            <a:r>
              <a:rPr b="0" lang="en-US" sz="3200" spc="-1" strike="noStrike">
                <a:latin typeface="Arial"/>
              </a:rPr>
              <a:t>whereas some </a:t>
            </a:r>
            <a:r>
              <a:rPr b="0" lang="en-US" sz="3200" spc="-1" strike="noStrike" u="sng">
                <a:uFillTx/>
                <a:latin typeface="Arial"/>
              </a:rPr>
              <a:t>Jewish</a:t>
            </a:r>
            <a:r>
              <a:rPr b="0" lang="en-US" sz="3200" spc="-1" strike="noStrike">
                <a:latin typeface="Arial"/>
              </a:rPr>
              <a:t> </a:t>
            </a:r>
            <a:r>
              <a:rPr b="0" lang="en-US" sz="3200" spc="-1" strike="noStrike" u="sng">
                <a:uFillTx/>
                <a:latin typeface="Arial"/>
              </a:rPr>
              <a:t>scholars</a:t>
            </a:r>
            <a:r>
              <a:rPr b="0" lang="en-US" sz="3200" spc="-1" strike="noStrike">
                <a:latin typeface="Arial"/>
              </a:rPr>
              <a:t> say that the Jews of Jesus’ day </a:t>
            </a:r>
            <a:r>
              <a:rPr b="0" lang="en-US" sz="3200" spc="-1" strike="noStrike" u="sng">
                <a:uFillTx/>
                <a:latin typeface="Arial"/>
              </a:rPr>
              <a:t>did not pray</a:t>
            </a:r>
            <a:r>
              <a:rPr b="0" lang="en-US" sz="3200" spc="-1" strike="noStrike">
                <a:latin typeface="Arial"/>
              </a:rPr>
              <a:t> </a:t>
            </a:r>
            <a:r>
              <a:rPr b="0" lang="en-US" sz="3200" spc="-1" strike="noStrike" u="sng">
                <a:uFillTx/>
                <a:latin typeface="Arial"/>
              </a:rPr>
              <a:t>in</a:t>
            </a:r>
            <a:r>
              <a:rPr b="0" lang="en-US" sz="3200" spc="-1" strike="noStrike">
                <a:latin typeface="Arial"/>
              </a:rPr>
              <a:t> </a:t>
            </a:r>
            <a:r>
              <a:rPr b="0" lang="en-US" sz="3200" spc="-1" strike="noStrike" u="sng">
                <a:uFillTx/>
                <a:latin typeface="Arial"/>
              </a:rPr>
              <a:t>synagogues</a:t>
            </a:r>
            <a:r>
              <a:rPr b="0" lang="en-US" sz="3200" spc="-1" strike="noStrike">
                <a:latin typeface="Arial"/>
              </a:rPr>
              <a:t> until after the temple destruction in AD 70.</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576360" y="221040"/>
            <a:ext cx="8566920" cy="105840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Unreasonable Expectations </a:t>
            </a:r>
            <a:endParaRPr b="0" lang="en-US" sz="4400" spc="-1" strike="noStrike">
              <a:latin typeface="Arial"/>
            </a:endParaRPr>
          </a:p>
        </p:txBody>
      </p:sp>
      <p:sp>
        <p:nvSpPr>
          <p:cNvPr id="212"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98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Skeptics want </a:t>
            </a:r>
            <a:r>
              <a:rPr b="0" lang="en-US" sz="3200" spc="-1" strike="noStrike" u="sng">
                <a:uFillTx/>
                <a:latin typeface="Arial"/>
              </a:rPr>
              <a:t>all</a:t>
            </a:r>
            <a:r>
              <a:rPr b="0" lang="en-US" sz="3200" spc="-1" strike="noStrike">
                <a:latin typeface="Arial"/>
              </a:rPr>
              <a:t> parts of gospels corroborated with external evidence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Some </a:t>
            </a:r>
            <a:r>
              <a:rPr b="0" lang="en-US" sz="3200" spc="-1" strike="noStrike" u="sng">
                <a:uFillTx/>
                <a:latin typeface="Arial"/>
              </a:rPr>
              <a:t>original writings</a:t>
            </a:r>
            <a:r>
              <a:rPr b="0" lang="en-US" sz="3200" spc="-1" strike="noStrike">
                <a:latin typeface="Arial"/>
              </a:rPr>
              <a:t> of ancient authors </a:t>
            </a:r>
            <a:r>
              <a:rPr b="0" lang="en-US" sz="3200" spc="-1" strike="noStrike" u="sng">
                <a:uFillTx/>
                <a:latin typeface="Arial"/>
              </a:rPr>
              <a:t>missing</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Idea that ancient folks </a:t>
            </a:r>
            <a:br/>
            <a:r>
              <a:rPr b="0" lang="en-US" sz="3200" spc="-1" strike="noStrike">
                <a:latin typeface="Arial"/>
              </a:rPr>
              <a:t>were easier to </a:t>
            </a:r>
            <a:br/>
            <a:r>
              <a:rPr b="0" lang="en-US" sz="3200" spc="-1" strike="noStrike">
                <a:latin typeface="Arial"/>
              </a:rPr>
              <a:t>‘fake’ miracles to</a:t>
            </a:r>
            <a:endParaRPr b="0" lang="en-US" sz="3200" spc="-1" strike="noStrike">
              <a:latin typeface="Arial"/>
            </a:endParaRPr>
          </a:p>
        </p:txBody>
      </p:sp>
      <p:pic>
        <p:nvPicPr>
          <p:cNvPr id="213" name="" descr=""/>
          <p:cNvPicPr/>
          <p:nvPr/>
        </p:nvPicPr>
        <p:blipFill>
          <a:blip r:embed="rId1"/>
          <a:stretch/>
        </p:blipFill>
        <p:spPr>
          <a:xfrm>
            <a:off x="5943600" y="2914920"/>
            <a:ext cx="4135680" cy="27543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Ancient folks not as gullible as we might think</a:t>
            </a:r>
            <a:endParaRPr b="0" lang="en-US" sz="4400" spc="-1" strike="noStrike">
              <a:latin typeface="Arial"/>
            </a:endParaRPr>
          </a:p>
        </p:txBody>
      </p:sp>
      <p:sp>
        <p:nvSpPr>
          <p:cNvPr id="215"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Matthew 28:16-17</a:t>
            </a:r>
            <a:br/>
            <a:r>
              <a:rPr b="0" lang="en-US" sz="3200" spc="-1" strike="noStrike">
                <a:latin typeface="Arial"/>
              </a:rPr>
              <a:t>16 Then the eleven disciples went away into Galilee, to the mountain which Jesus had appointed for them.</a:t>
            </a:r>
            <a:br/>
            <a:r>
              <a:rPr b="0" lang="en-US" sz="3200" spc="-1" strike="noStrike">
                <a:latin typeface="Arial"/>
              </a:rPr>
              <a:t>17 When they saw Him, they worshiped Him; </a:t>
            </a:r>
            <a:r>
              <a:rPr b="0" lang="en-US" sz="3200" spc="-1" strike="noStrike" u="sng">
                <a:uFillTx/>
                <a:latin typeface="Arial"/>
              </a:rPr>
              <a:t>but some doubted</a:t>
            </a:r>
            <a:r>
              <a:rPr b="0" lang="en-US" sz="3200" spc="-1" strike="noStrike">
                <a:latin typeface="Arial"/>
              </a:rPr>
              <a:t>.</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nSpc>
                <a:spcPct val="100000"/>
              </a:lnSpc>
              <a:buNone/>
            </a:pPr>
            <a:r>
              <a:rPr b="0" lang="en-US" sz="2800" spc="-1" strike="noStrike">
                <a:latin typeface="Arial"/>
              </a:rPr>
              <a:t>Why do some continue to deny?...</a:t>
            </a:r>
            <a:endParaRPr b="0" lang="en-US" sz="2800" spc="-1" strike="noStrike">
              <a:latin typeface="Arial"/>
            </a:endParaRPr>
          </a:p>
        </p:txBody>
      </p:sp>
      <p:sp>
        <p:nvSpPr>
          <p:cNvPr id="217"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91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There have been a number of cases where skeptics pointed out what they thought were discrepancies about:</a:t>
            </a:r>
            <a:br/>
            <a:r>
              <a:rPr b="0" lang="en-US" sz="3200" spc="-1" strike="noStrike">
                <a:latin typeface="Arial"/>
              </a:rPr>
              <a:t>-Historical figures</a:t>
            </a:r>
            <a:br/>
            <a:r>
              <a:rPr b="0" lang="en-US" sz="3200" spc="-1" strike="noStrike">
                <a:latin typeface="Arial"/>
              </a:rPr>
              <a:t>-Locations</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archaeological findings have cleared a lot of those up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Evidence doubters</a:t>
            </a:r>
            <a:endParaRPr b="0" lang="en-US" sz="4400" spc="-1" strike="noStrike">
              <a:latin typeface="Arial"/>
            </a:endParaRPr>
          </a:p>
        </p:txBody>
      </p:sp>
      <p:sp>
        <p:nvSpPr>
          <p:cNvPr id="219"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Believing that miracles are not possible is huge presupposition that can make any evidence seem not good enough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ie.) How could archaeology show that Jesus healed a blind man?</a:t>
            </a:r>
            <a:br/>
            <a:r>
              <a:rPr b="0" lang="en-US" sz="3200" spc="-1" strike="noStrike">
                <a:latin typeface="Arial"/>
              </a:rPr>
              <a:t>Archaeology is helpful, but limited.</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nSpc>
                <a:spcPct val="100000"/>
              </a:lnSpc>
              <a:buNone/>
            </a:pPr>
            <a:r>
              <a:rPr b="1" lang="en-US" sz="1800" spc="-1" strike="noStrike">
                <a:latin typeface="Arial"/>
              </a:rPr>
              <a:t>Objection:</a:t>
            </a:r>
            <a:r>
              <a:rPr b="0" lang="en-US" sz="1800" spc="-1" strike="noStrike">
                <a:latin typeface="Arial"/>
              </a:rPr>
              <a:t> There is no natural explanation for “how” miracles are possible; therefore I say they can’t happen.</a:t>
            </a:r>
            <a:endParaRPr b="0" lang="en-US" sz="1800" spc="-1" strike="noStrike">
              <a:latin typeface="Arial"/>
            </a:endParaRPr>
          </a:p>
        </p:txBody>
      </p:sp>
      <p:sp>
        <p:nvSpPr>
          <p:cNvPr id="221"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68000"/>
          </a:bodyPr>
          <a:p>
            <a:pPr>
              <a:lnSpc>
                <a:spcPct val="100000"/>
              </a:lnSpc>
              <a:spcBef>
                <a:spcPts val="1417"/>
              </a:spcBef>
              <a:buNone/>
            </a:pPr>
            <a:r>
              <a:rPr b="0" lang="en-US" sz="3200" spc="-1" strike="noStrike">
                <a:latin typeface="Arial"/>
              </a:rPr>
              <a:t>Just because we can’t explain how miracles are possibles does not mean </a:t>
            </a:r>
            <a:br/>
            <a:r>
              <a:rPr b="0" lang="en-US" sz="3200" spc="-1" strike="noStrike">
                <a:latin typeface="Arial"/>
              </a:rPr>
              <a:t>they cannot happen</a:t>
            </a:r>
            <a:endParaRPr b="0" lang="en-US" sz="3200" spc="-1" strike="noStrike">
              <a:latin typeface="Arial"/>
            </a:endParaRPr>
          </a:p>
          <a:p>
            <a:pPr>
              <a:lnSpc>
                <a:spcPct val="100000"/>
              </a:lnSpc>
              <a:spcBef>
                <a:spcPts val="1417"/>
              </a:spcBef>
              <a:buNone/>
            </a:pPr>
            <a:r>
              <a:rPr b="0" lang="en-US" sz="3200" spc="-1" strike="noStrike">
                <a:latin typeface="Arial"/>
              </a:rPr>
              <a:t>The “Moais” carvings in the SW </a:t>
            </a:r>
            <a:br/>
            <a:r>
              <a:rPr b="0" lang="en-US" sz="3200" spc="-1" strike="noStrike">
                <a:latin typeface="Arial"/>
              </a:rPr>
              <a:t>Pacific Ocean area of ‘Easter Island’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No one knows  for sure ‘how’ they </a:t>
            </a:r>
            <a:br/>
            <a:r>
              <a:rPr b="0" lang="en-US" sz="3200" spc="-1" strike="noStrike">
                <a:latin typeface="Arial"/>
              </a:rPr>
              <a:t>were made and transported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But that doesn’t mean we can </a:t>
            </a:r>
            <a:br/>
            <a:r>
              <a:rPr b="0" lang="en-US" sz="3200" spc="-1" strike="noStrike">
                <a:latin typeface="Arial"/>
              </a:rPr>
              <a:t>say they don’t exist</a:t>
            </a:r>
            <a:endParaRPr b="0" lang="en-US" sz="3200" spc="-1" strike="noStrike">
              <a:latin typeface="Arial"/>
            </a:endParaRPr>
          </a:p>
        </p:txBody>
      </p:sp>
      <p:pic>
        <p:nvPicPr>
          <p:cNvPr id="222" name="" descr=""/>
          <p:cNvPicPr/>
          <p:nvPr/>
        </p:nvPicPr>
        <p:blipFill>
          <a:blip r:embed="rId1"/>
          <a:stretch/>
        </p:blipFill>
        <p:spPr>
          <a:xfrm>
            <a:off x="5175720" y="2422080"/>
            <a:ext cx="4912560" cy="3261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Skeptic Quotes</a:t>
            </a:r>
            <a:endParaRPr b="0" lang="en-US" sz="4400" spc="-1" strike="noStrike">
              <a:latin typeface="Arial"/>
            </a:endParaRPr>
          </a:p>
        </p:txBody>
      </p:sp>
      <p:sp>
        <p:nvSpPr>
          <p:cNvPr id="138"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9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Is there an intelligent man or woman now in the world who believes in the Garden of Eden story? If there is, strike here (tapping his forehead) and you will hear an echo. Something is for rent.”</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Robert Green Ingersoll, the nineteenth-century American political leader known as “The Great Agnostic”</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Worldview means everything</a:t>
            </a:r>
            <a:endParaRPr b="0" lang="en-US" sz="4400" spc="-1" strike="noStrike">
              <a:latin typeface="Arial"/>
            </a:endParaRPr>
          </a:p>
        </p:txBody>
      </p:sp>
      <p:sp>
        <p:nvSpPr>
          <p:cNvPr id="224"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82000"/>
          </a:bodyPr>
          <a:p>
            <a:pPr>
              <a:lnSpc>
                <a:spcPct val="100000"/>
              </a:lnSpc>
              <a:buNone/>
            </a:pPr>
            <a:r>
              <a:rPr b="0" lang="en-US" sz="3200" spc="-1" strike="noStrike">
                <a:latin typeface="Arial"/>
              </a:rPr>
              <a:t>An NBC News survey in 2004 (approx 10 years after trial) showed that 77% of people believed that Simpson was guilty.</a:t>
            </a:r>
            <a:br/>
            <a:br/>
            <a:r>
              <a:rPr b="0" lang="en-US" sz="3200" spc="-1" strike="noStrike">
                <a:latin typeface="Arial"/>
              </a:rPr>
              <a:t>However, 87% of whites in that survey said guilty</a:t>
            </a:r>
            <a:br/>
            <a:br/>
            <a:r>
              <a:rPr b="0" lang="en-US" sz="3200" spc="-1" strike="noStrike">
                <a:latin typeface="Arial"/>
              </a:rPr>
              <a:t>whereas only 29% of blacks thought he was guilty.</a:t>
            </a:r>
            <a:br/>
            <a:r>
              <a:rPr b="0" lang="en-US" sz="3200" spc="-1" strike="noStrike">
                <a:latin typeface="Arial"/>
              </a:rPr>
              <a:t>-They the police planted the evidence, which is what skeptics have accused the gospel writers of.</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Evidence – big picture</a:t>
            </a:r>
            <a:endParaRPr b="0" lang="en-US" sz="4400" spc="-1" strike="noStrike">
              <a:latin typeface="Arial"/>
            </a:endParaRPr>
          </a:p>
        </p:txBody>
      </p:sp>
      <p:sp>
        <p:nvSpPr>
          <p:cNvPr id="226"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90000"/>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No one piece of evidence is ever enough</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Court cases rely on many pieces that when compiled together tell an accurate depiction of what happened</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Circumstantial evidence </a:t>
            </a:r>
            <a:br/>
            <a:r>
              <a:rPr b="0" lang="en-US" sz="3200" spc="-1" strike="noStrike">
                <a:latin typeface="Arial"/>
              </a:rPr>
              <a:t>weak on its own, but </a:t>
            </a:r>
            <a:br/>
            <a:r>
              <a:rPr b="0" lang="en-US" sz="3200" spc="-1" strike="noStrike">
                <a:latin typeface="Arial"/>
              </a:rPr>
              <a:t>strong with many pieces</a:t>
            </a:r>
            <a:endParaRPr b="0" lang="en-US" sz="3200" spc="-1" strike="noStrike">
              <a:latin typeface="Arial"/>
            </a:endParaRPr>
          </a:p>
        </p:txBody>
      </p:sp>
      <p:pic>
        <p:nvPicPr>
          <p:cNvPr id="227" name="" descr=""/>
          <p:cNvPicPr/>
          <p:nvPr/>
        </p:nvPicPr>
        <p:blipFill>
          <a:blip r:embed="rId1"/>
          <a:stretch/>
        </p:blipFill>
        <p:spPr>
          <a:xfrm>
            <a:off x="5943600" y="2918520"/>
            <a:ext cx="4135680" cy="27507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3" descr=""/>
          <p:cNvPicPr/>
          <p:nvPr/>
        </p:nvPicPr>
        <p:blipFill>
          <a:blip r:embed="rId1"/>
          <a:stretch/>
        </p:blipFill>
        <p:spPr>
          <a:xfrm>
            <a:off x="981360" y="240480"/>
            <a:ext cx="7965000" cy="4763520"/>
          </a:xfrm>
          <a:prstGeom prst="rect">
            <a:avLst/>
          </a:prstGeom>
          <a:ln w="0">
            <a:noFill/>
          </a:ln>
        </p:spPr>
      </p:pic>
      <p:sp>
        <p:nvSpPr>
          <p:cNvPr id="229" name="Rectangle 5_2"/>
          <p:cNvSpPr/>
          <p:nvPr/>
        </p:nvSpPr>
        <p:spPr>
          <a:xfrm>
            <a:off x="4852440" y="159480"/>
            <a:ext cx="4200120" cy="1739520"/>
          </a:xfrm>
          <a:prstGeom prst="rect">
            <a:avLst/>
          </a:prstGeom>
          <a:solidFill>
            <a:srgbClr val="ffffff"/>
          </a:solidFill>
          <a:ln w="12600">
            <a:solidFill>
              <a:srgbClr val="ffffff"/>
            </a:solidFill>
            <a:miter/>
          </a:ln>
        </p:spPr>
        <p:style>
          <a:lnRef idx="0"/>
          <a:fillRef idx="0"/>
          <a:effectRef idx="0"/>
          <a:fontRef idx="minor"/>
        </p:style>
      </p:sp>
      <p:sp>
        <p:nvSpPr>
          <p:cNvPr id="230" name="Rectangle 6_2"/>
          <p:cNvSpPr/>
          <p:nvPr/>
        </p:nvSpPr>
        <p:spPr>
          <a:xfrm>
            <a:off x="6788520" y="285480"/>
            <a:ext cx="2432880" cy="4597560"/>
          </a:xfrm>
          <a:prstGeom prst="rect">
            <a:avLst/>
          </a:prstGeom>
          <a:solidFill>
            <a:srgbClr val="ffffff"/>
          </a:solidFill>
          <a:ln w="12600">
            <a:solidFill>
              <a:srgbClr val="ffffff"/>
            </a:solidFill>
            <a:miter/>
          </a:ln>
        </p:spPr>
        <p:style>
          <a:lnRef idx="0"/>
          <a:fillRef idx="0"/>
          <a:effectRef idx="0"/>
          <a:fontRef idx="minor"/>
        </p:style>
      </p:sp>
      <p:sp>
        <p:nvSpPr>
          <p:cNvPr id="231" name="Rectangle 7_1"/>
          <p:cNvSpPr/>
          <p:nvPr/>
        </p:nvSpPr>
        <p:spPr>
          <a:xfrm>
            <a:off x="5218560" y="3358440"/>
            <a:ext cx="4002480" cy="1464120"/>
          </a:xfrm>
          <a:prstGeom prst="rect">
            <a:avLst/>
          </a:prstGeom>
          <a:solidFill>
            <a:srgbClr val="ffffff"/>
          </a:solidFill>
          <a:ln w="12600">
            <a:solidFill>
              <a:srgbClr val="ffffff"/>
            </a:solidFill>
            <a:miter/>
          </a:ln>
        </p:spPr>
        <p:style>
          <a:lnRef idx="0"/>
          <a:fillRef idx="0"/>
          <a:effectRef idx="0"/>
          <a:fontRef idx="minor"/>
        </p:style>
      </p:sp>
    </p:spTree>
  </p:cSld>
  <mc:AlternateContent>
    <mc:Choice Requires="p14">
      <p:transition spd="med" p14:dur="700">
        <p:fade/>
      </p:transition>
    </mc:Choice>
    <mc:Fallback>
      <p:transition spd="med">
        <p:fade/>
      </p:transition>
    </mc:Fallback>
  </mc:AlternateContent>
  <p:timing>
    <p:tnLst>
      <p:par>
        <p:cTn id="17" dur="indefinite" restart="never" nodeType="tmRoot">
          <p:childTnLst>
            <p:seq>
              <p:cTn id="18" dur="indefinite" nodeType="mainSeq">
                <p:childTnLst>
                  <p:par>
                    <p:cTn id="19" fill="hold">
                      <p:stCondLst>
                        <p:cond delay="0"/>
                      </p:stCondLst>
                      <p:childTnLst>
                        <p:par>
                          <p:cTn id="20" fill="hold">
                            <p:stCondLst>
                              <p:cond delay="0"/>
                            </p:stCondLst>
                            <p:childTnLst>
                              <p:par>
                                <p:cTn id="21" nodeType="afterEffect" fill="hold" presetClass="entr" presetID="10">
                                  <p:stCondLst>
                                    <p:cond delay="0"/>
                                  </p:stCondLst>
                                  <p:childTnLst>
                                    <p:set>
                                      <p:cBhvr>
                                        <p:cTn id="22" dur="1" fill="hold">
                                          <p:stCondLst>
                                            <p:cond delay="0"/>
                                          </p:stCondLst>
                                        </p:cTn>
                                        <p:tgtEl>
                                          <p:spTgt spid="228"/>
                                        </p:tgtEl>
                                        <p:attrNameLst>
                                          <p:attrName>style.visibility</p:attrName>
                                        </p:attrNameLst>
                                      </p:cBhvr>
                                      <p:to>
                                        <p:strVal val="visible"/>
                                      </p:to>
                                    </p:set>
                                    <p:animEffect filter="fade" transition="in">
                                      <p:cBhvr additive="repl">
                                        <p:cTn id="23"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Rectangle 2"/>
          <p:cNvSpPr/>
          <p:nvPr/>
        </p:nvSpPr>
        <p:spPr>
          <a:xfrm>
            <a:off x="561960" y="3920760"/>
            <a:ext cx="8474760" cy="496080"/>
          </a:xfrm>
          <a:prstGeom prst="rect">
            <a:avLst/>
          </a:prstGeom>
          <a:noFill/>
          <a:ln w="0">
            <a:noFill/>
          </a:ln>
        </p:spPr>
        <p:style>
          <a:lnRef idx="0"/>
          <a:fillRef idx="0"/>
          <a:effectRef idx="0"/>
          <a:fontRef idx="minor"/>
        </p:style>
        <p:txBody>
          <a:bodyPr lIns="90000" rIns="90000" tIns="45000" bIns="45000" anchor="t">
            <a:spAutoFit/>
          </a:bodyPr>
          <a:p>
            <a:pPr algn="ctr">
              <a:lnSpc>
                <a:spcPts val="3200"/>
              </a:lnSpc>
              <a:buNone/>
            </a:pPr>
            <a:r>
              <a:rPr b="0" lang="en-US" sz="3200" spc="-1" strike="noStrike">
                <a:solidFill>
                  <a:srgbClr val="000000"/>
                </a:solidFill>
                <a:latin typeface="Arial"/>
                <a:ea typeface="DejaVu Sans"/>
              </a:rPr>
              <a:t>The Gospels Pass the Second Test</a:t>
            </a:r>
            <a:endParaRPr b="0" lang="en-US" sz="3200" spc="-1" strike="noStrike">
              <a:latin typeface="Arial"/>
            </a:endParaRPr>
          </a:p>
        </p:txBody>
      </p:sp>
      <p:pic>
        <p:nvPicPr>
          <p:cNvPr id="233" name="Picture 3_1" descr=""/>
          <p:cNvPicPr/>
          <p:nvPr/>
        </p:nvPicPr>
        <p:blipFill>
          <a:blip r:embed="rId1"/>
          <a:stretch/>
        </p:blipFill>
        <p:spPr>
          <a:xfrm>
            <a:off x="1041480" y="743760"/>
            <a:ext cx="7995960" cy="294984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24" dur="indefinite" restart="never" nodeType="tmRoot">
          <p:childTnLst>
            <p:seq>
              <p:cTn id="25" dur="indefinite" nodeType="mainSeq">
                <p:childTnLst>
                  <p:par>
                    <p:cTn id="26" fill="hold">
                      <p:stCondLst>
                        <p:cond delay="0"/>
                      </p:stCondLst>
                      <p:childTnLst>
                        <p:par>
                          <p:cTn id="27" fill="hold">
                            <p:stCondLst>
                              <p:cond delay="0"/>
                            </p:stCondLst>
                            <p:childTnLst>
                              <p:par>
                                <p:cTn id="28" nodeType="afterEffect" fill="hold" presetClass="entr" presetID="10">
                                  <p:stCondLst>
                                    <p:cond delay="0"/>
                                  </p:stCondLst>
                                  <p:childTnLst>
                                    <p:set>
                                      <p:cBhvr>
                                        <p:cTn id="29" dur="1" fill="hold">
                                          <p:stCondLst>
                                            <p:cond delay="0"/>
                                          </p:stCondLst>
                                        </p:cTn>
                                        <p:tgtEl>
                                          <p:spTgt spid="233"/>
                                        </p:tgtEl>
                                        <p:attrNameLst>
                                          <p:attrName>style.visibility</p:attrName>
                                        </p:attrNameLst>
                                      </p:cBhvr>
                                      <p:to>
                                        <p:strVal val="visible"/>
                                      </p:to>
                                    </p:set>
                                    <p:animEffect filter="fade" transition="in">
                                      <p:cBhvr additive="repl">
                                        <p:cTn id="30" dur="500"/>
                                        <p:tgtEl>
                                          <p:spTgt spid="233"/>
                                        </p:tgtEl>
                                      </p:cBhvr>
                                    </p:animEffect>
                                  </p:childTnLst>
                                </p:cTn>
                              </p:par>
                            </p:childTnLst>
                          </p:cTn>
                        </p:par>
                        <p:par>
                          <p:cTn id="31" fill="hold">
                            <p:stCondLst>
                              <p:cond delay="500"/>
                            </p:stCondLst>
                            <p:childTnLst>
                              <p:par>
                                <p:cTn id="32" nodeType="afterEffect" fill="hold" presetClass="entr" presetID="10">
                                  <p:stCondLst>
                                    <p:cond delay="0"/>
                                  </p:stCondLst>
                                  <p:childTnLst>
                                    <p:set>
                                      <p:cBhvr>
                                        <p:cTn id="33" dur="1" fill="hold">
                                          <p:stCondLst>
                                            <p:cond delay="0"/>
                                          </p:stCondLst>
                                        </p:cTn>
                                        <p:tgtEl>
                                          <p:spTgt spid="232"/>
                                        </p:tgtEl>
                                        <p:attrNameLst>
                                          <p:attrName>style.visibility</p:attrName>
                                        </p:attrNameLst>
                                      </p:cBhvr>
                                      <p:to>
                                        <p:strVal val="visible"/>
                                      </p:to>
                                    </p:set>
                                    <p:animEffect filter="fade" transition="in">
                                      <p:cBhvr additive="repl">
                                        <p:cTn id="34"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Picture 1" descr=""/>
          <p:cNvPicPr/>
          <p:nvPr/>
        </p:nvPicPr>
        <p:blipFill>
          <a:blip r:embed="rId1"/>
          <a:srcRect l="14137" t="9849" r="0" b="11587"/>
          <a:stretch/>
        </p:blipFill>
        <p:spPr>
          <a:xfrm>
            <a:off x="547560" y="448200"/>
            <a:ext cx="3759120" cy="3441600"/>
          </a:xfrm>
          <a:prstGeom prst="rect">
            <a:avLst/>
          </a:prstGeom>
          <a:ln w="0">
            <a:noFill/>
          </a:ln>
        </p:spPr>
      </p:pic>
      <p:grpSp>
        <p:nvGrpSpPr>
          <p:cNvPr id="235" name="Group 4_1"/>
          <p:cNvGrpSpPr/>
          <p:nvPr/>
        </p:nvGrpSpPr>
        <p:grpSpPr>
          <a:xfrm>
            <a:off x="0" y="3200400"/>
            <a:ext cx="10078920" cy="1539720"/>
            <a:chOff x="0" y="3200400"/>
            <a:chExt cx="10078920" cy="1539720"/>
          </a:xfrm>
        </p:grpSpPr>
        <p:sp>
          <p:nvSpPr>
            <p:cNvPr id="236" name="TextBox 2_1"/>
            <p:cNvSpPr/>
            <p:nvPr/>
          </p:nvSpPr>
          <p:spPr>
            <a:xfrm>
              <a:off x="4059360" y="3200400"/>
              <a:ext cx="505584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2800" spc="-1" strike="noStrike">
                  <a:solidFill>
                    <a:srgbClr val="000000"/>
                  </a:solidFill>
                  <a:latin typeface="Arial"/>
                  <a:ea typeface="DejaVu Sans"/>
                </a:rPr>
                <a:t>for more information visit:</a:t>
              </a:r>
              <a:endParaRPr b="0" lang="en-US" sz="2800" spc="-1" strike="noStrike">
                <a:latin typeface="Arial"/>
              </a:endParaRPr>
            </a:p>
          </p:txBody>
        </p:sp>
        <p:sp>
          <p:nvSpPr>
            <p:cNvPr id="237" name="TextBox 3_1"/>
            <p:cNvSpPr/>
            <p:nvPr/>
          </p:nvSpPr>
          <p:spPr>
            <a:xfrm>
              <a:off x="0" y="4269600"/>
              <a:ext cx="10078920" cy="470520"/>
            </a:xfrm>
            <a:prstGeom prst="rect">
              <a:avLst/>
            </a:prstGeom>
            <a:noFill/>
            <a:ln w="0">
              <a:noFill/>
            </a:ln>
          </p:spPr>
          <p:style>
            <a:lnRef idx="0"/>
            <a:fillRef idx="0"/>
            <a:effectRef idx="0"/>
            <a:fontRef idx="minor"/>
          </p:style>
          <p:txBody>
            <a:bodyPr lIns="90000" rIns="90000" tIns="45000" bIns="45000" anchor="t">
              <a:spAutoFit/>
            </a:bodyPr>
            <a:p>
              <a:pPr algn="ctr">
                <a:lnSpc>
                  <a:spcPts val="2999"/>
                </a:lnSpc>
                <a:buNone/>
              </a:pPr>
              <a:r>
                <a:rPr b="0" lang="en-US" sz="4800" spc="-1" strike="noStrike">
                  <a:solidFill>
                    <a:srgbClr val="000000"/>
                  </a:solidFill>
                  <a:latin typeface="Arial"/>
                  <a:ea typeface="DejaVu Sans"/>
                </a:rPr>
                <a:t>www.ColdCaseChristianity.com</a:t>
              </a:r>
              <a:endParaRPr b="0" lang="en-US" sz="4800" spc="-1" strike="noStrike">
                <a:latin typeface="Arial"/>
              </a:endParaRPr>
            </a:p>
          </p:txBody>
        </p:sp>
      </p:grpSp>
    </p:spTree>
  </p:cSld>
  <mc:AlternateContent>
    <mc:Choice Requires="p14">
      <p:transition spd="med" p14:dur="700">
        <p:fade/>
      </p:transition>
    </mc:Choice>
    <mc:Fallback>
      <p:transition spd="med">
        <p:fade/>
      </p:transition>
    </mc:Fallback>
  </mc:AlternateContent>
  <p:timing>
    <p:tnLst>
      <p:par>
        <p:cTn id="35" dur="indefinite" restart="never" nodeType="tmRoot">
          <p:childTnLst>
            <p:seq>
              <p:cTn id="36" dur="indefinite" nodeType="mainSeq">
                <p:childTnLst>
                  <p:par>
                    <p:cTn id="37" fill="hold">
                      <p:stCondLst>
                        <p:cond delay="0"/>
                      </p:stCondLst>
                      <p:childTnLst>
                        <p:par>
                          <p:cTn id="38" fill="hold">
                            <p:stCondLst>
                              <p:cond delay="0"/>
                            </p:stCondLst>
                            <p:childTnLst>
                              <p:par>
                                <p:cTn id="39" nodeType="afterEffect" fill="hold" presetClass="entr" presetID="10">
                                  <p:stCondLst>
                                    <p:cond delay="0"/>
                                  </p:stCondLst>
                                  <p:childTnLst>
                                    <p:set>
                                      <p:cBhvr>
                                        <p:cTn id="40" dur="1" fill="hold">
                                          <p:stCondLst>
                                            <p:cond delay="0"/>
                                          </p:stCondLst>
                                        </p:cTn>
                                        <p:tgtEl>
                                          <p:spTgt spid="234"/>
                                        </p:tgtEl>
                                        <p:attrNameLst>
                                          <p:attrName>style.visibility</p:attrName>
                                        </p:attrNameLst>
                                      </p:cBhvr>
                                      <p:to>
                                        <p:strVal val="visible"/>
                                      </p:to>
                                    </p:set>
                                    <p:animEffect filter="fade" transition="in">
                                      <p:cBhvr additive="repl">
                                        <p:cTn id="41" dur="500"/>
                                        <p:tgtEl>
                                          <p:spTgt spid="234"/>
                                        </p:tgtEl>
                                      </p:cBhvr>
                                    </p:animEffect>
                                  </p:childTnLst>
                                </p:cTn>
                              </p:par>
                            </p:childTnLst>
                          </p:cTn>
                        </p:par>
                        <p:par>
                          <p:cTn id="42" fill="hold">
                            <p:stCondLst>
                              <p:cond delay="500"/>
                            </p:stCondLst>
                            <p:childTnLst>
                              <p:par>
                                <p:cTn id="43" nodeType="afterEffect" fill="hold" presetClass="entr" presetID="10">
                                  <p:stCondLst>
                                    <p:cond delay="0"/>
                                  </p:stCondLst>
                                  <p:childTnLst>
                                    <p:set>
                                      <p:cBhvr>
                                        <p:cTn id="44" dur="1" fill="hold">
                                          <p:stCondLst>
                                            <p:cond delay="0"/>
                                          </p:stCondLst>
                                        </p:cTn>
                                        <p:tgtEl>
                                          <p:spTgt spid="235"/>
                                        </p:tgtEl>
                                        <p:attrNameLst>
                                          <p:attrName>style.visibility</p:attrName>
                                        </p:attrNameLst>
                                      </p:cBhvr>
                                      <p:to>
                                        <p:strVal val="visible"/>
                                      </p:to>
                                    </p:set>
                                    <p:animEffect filter="fade" transition="in">
                                      <p:cBhvr additive="repl">
                                        <p:cTn id="45"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Skeptic Quotes</a:t>
            </a:r>
            <a:endParaRPr b="0" lang="en-US" sz="4400" spc="-1" strike="noStrike">
              <a:latin typeface="Arial"/>
            </a:endParaRPr>
          </a:p>
        </p:txBody>
      </p:sp>
      <p:sp>
        <p:nvSpPr>
          <p:cNvPr id="140"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I think that the people who think God wrote a book called the Bible are just childish.” </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a:t>
            </a:r>
            <a:r>
              <a:rPr b="0" lang="en-US" sz="3200" spc="-1" strike="noStrike">
                <a:latin typeface="Arial"/>
              </a:rPr>
              <a:t>Bill Maher, comedian, television host, and political commentator</a:t>
            </a:r>
            <a:endParaRPr b="0" lang="en-US" sz="3200" spc="-1" strike="noStrike">
              <a:latin typeface="Arial"/>
            </a:endParaRPr>
          </a:p>
        </p:txBody>
      </p:sp>
      <p:pic>
        <p:nvPicPr>
          <p:cNvPr id="141" name="" descr=""/>
          <p:cNvPicPr/>
          <p:nvPr/>
        </p:nvPicPr>
        <p:blipFill>
          <a:blip r:embed="rId1"/>
          <a:stretch/>
        </p:blipFill>
        <p:spPr>
          <a:xfrm>
            <a:off x="5943600" y="2911320"/>
            <a:ext cx="4136760" cy="2757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74160"/>
            <a:ext cx="9070920" cy="124956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Corroboration from Archaeology</a:t>
            </a:r>
            <a:endParaRPr b="0" lang="en-US" sz="4400" spc="-1" strike="noStrike">
              <a:latin typeface="Arial"/>
            </a:endParaRPr>
          </a:p>
        </p:txBody>
      </p:sp>
      <p:sp>
        <p:nvSpPr>
          <p:cNvPr id="143" name="PlaceHolder 2"/>
          <p:cNvSpPr>
            <a:spLocks noGrp="1"/>
          </p:cNvSpPr>
          <p:nvPr>
            <p:ph/>
          </p:nvPr>
        </p:nvSpPr>
        <p:spPr>
          <a:xfrm>
            <a:off x="504000" y="1326600"/>
            <a:ext cx="9070920" cy="3287520"/>
          </a:xfrm>
          <a:prstGeom prst="rect">
            <a:avLst/>
          </a:prstGeom>
          <a:noFill/>
          <a:ln w="0">
            <a:noFill/>
          </a:ln>
        </p:spPr>
        <p:txBody>
          <a:bodyPr lIns="0" rIns="0" tIns="0" bIns="0" anchor="t">
            <a:normAutofit/>
          </a:bodyPr>
          <a:p>
            <a:endParaRPr b="0" lang="en-US" sz="3200" spc="-1" strike="noStrike">
              <a:latin typeface="Arial"/>
            </a:endParaRPr>
          </a:p>
        </p:txBody>
      </p:sp>
      <p:pic>
        <p:nvPicPr>
          <p:cNvPr id="144" name="" descr=""/>
          <p:cNvPicPr/>
          <p:nvPr/>
        </p:nvPicPr>
        <p:blipFill>
          <a:blip r:embed="rId1"/>
          <a:stretch/>
        </p:blipFill>
        <p:spPr>
          <a:xfrm>
            <a:off x="4052160" y="1143000"/>
            <a:ext cx="6028200" cy="4527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Skeptics Thought These Didn’t Exist</a:t>
            </a:r>
            <a:endParaRPr b="0" lang="en-US" sz="4400" spc="-1" strike="noStrike">
              <a:latin typeface="Arial"/>
            </a:endParaRPr>
          </a:p>
        </p:txBody>
      </p:sp>
      <p:sp>
        <p:nvSpPr>
          <p:cNvPr id="146" name="PlaceHolder 2"/>
          <p:cNvSpPr>
            <a:spLocks noGrp="1"/>
          </p:cNvSpPr>
          <p:nvPr>
            <p:ph/>
          </p:nvPr>
        </p:nvSpPr>
        <p:spPr>
          <a:xfrm>
            <a:off x="504000" y="1326600"/>
            <a:ext cx="9070920" cy="4341960"/>
          </a:xfrm>
          <a:prstGeom prst="rect">
            <a:avLst/>
          </a:prstGeom>
          <a:noFill/>
          <a:ln w="0">
            <a:noFill/>
          </a:ln>
        </p:spPr>
        <p:txBody>
          <a:bodyPr lIns="0" rIns="0" tIns="0" bIns="0" anchor="t">
            <a:normAutofit fontScale="73000"/>
          </a:bodyPr>
          <a:p>
            <a:pPr marL="216000" indent="-216000">
              <a:lnSpc>
                <a:spcPct val="100000"/>
              </a:lnSpc>
              <a:spcBef>
                <a:spcPts val="1417"/>
              </a:spcBef>
              <a:buClr>
                <a:srgbClr val="000000"/>
              </a:buClr>
              <a:buSzPct val="45000"/>
              <a:buFont typeface="Wingdings" charset="2"/>
              <a:buChar char=""/>
            </a:pPr>
            <a:r>
              <a:rPr b="1" lang="en-US" sz="3200" spc="-1" strike="noStrike">
                <a:latin typeface="Arial"/>
              </a:rPr>
              <a:t>Quirinius(a governor):</a:t>
            </a:r>
            <a:r>
              <a:rPr b="0" lang="en-US" sz="3200" spc="-1" strike="noStrike">
                <a:latin typeface="Arial"/>
              </a:rPr>
              <a:t> (Luke 2:1-3)</a:t>
            </a:r>
            <a:br/>
            <a:r>
              <a:rPr b="0" lang="en-US" sz="3200" spc="-1" strike="noStrike">
                <a:latin typeface="Arial"/>
              </a:rPr>
              <a:t>Roman governor of Syria during the census.</a:t>
            </a:r>
            <a:br/>
            <a:r>
              <a:rPr b="0" lang="en-US" sz="3200" spc="-1" strike="noStrike">
                <a:solidFill>
                  <a:srgbClr val="c9211e"/>
                </a:solidFill>
                <a:latin typeface="Arial"/>
              </a:rPr>
              <a:t>Until</a:t>
            </a:r>
            <a:r>
              <a:rPr b="0" lang="en-US" sz="3200" spc="-1" strike="noStrike">
                <a:latin typeface="Arial"/>
              </a:rPr>
              <a:t> “Antioch Inscription” found</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1" lang="en-US" sz="3200" spc="-1" strike="noStrike">
                <a:latin typeface="Arial"/>
              </a:rPr>
              <a:t>The Pavement(a place):</a:t>
            </a:r>
            <a:r>
              <a:rPr b="0" lang="en-US" sz="3200" spc="-1" strike="noStrike">
                <a:latin typeface="Arial"/>
              </a:rPr>
              <a:t> (John 19:13)</a:t>
            </a:r>
            <a:br/>
            <a:r>
              <a:rPr b="0" lang="en-US" sz="3200" spc="-1" strike="noStrike">
                <a:latin typeface="Arial"/>
              </a:rPr>
              <a:t>Pilate condemned Jesus there</a:t>
            </a:r>
            <a:br/>
            <a:r>
              <a:rPr b="0" lang="en-US" sz="3200" spc="-1" strike="noStrike">
                <a:solidFill>
                  <a:srgbClr val="c9211e"/>
                </a:solidFill>
                <a:latin typeface="Arial"/>
              </a:rPr>
              <a:t>Until</a:t>
            </a:r>
            <a:r>
              <a:rPr b="0" lang="en-US" sz="3200" spc="-1" strike="noStrike">
                <a:latin typeface="Arial"/>
              </a:rPr>
              <a:t> discovered at “Tower of Antonia”</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1" lang="en-US" sz="3200" spc="-1" strike="noStrike">
                <a:latin typeface="Arial"/>
              </a:rPr>
              <a:t>Pontius Pilate(a person:</a:t>
            </a:r>
            <a:r>
              <a:rPr b="0" lang="en-US" sz="3200" spc="-1" strike="noStrike">
                <a:latin typeface="Arial"/>
              </a:rPr>
              <a:t> (from the gospels)</a:t>
            </a:r>
            <a:br/>
            <a:r>
              <a:rPr b="0" lang="en-US" sz="3200" spc="-1" strike="noStrike">
                <a:solidFill>
                  <a:srgbClr val="c9211e"/>
                </a:solidFill>
                <a:latin typeface="Arial"/>
              </a:rPr>
              <a:t>Until</a:t>
            </a:r>
            <a:r>
              <a:rPr b="0" lang="en-US" sz="3200" spc="-1" strike="noStrike">
                <a:latin typeface="Arial"/>
              </a:rPr>
              <a:t> “Pilate Inscription” found in 1961</a:t>
            </a:r>
            <a:endParaRPr b="0" lang="en-US" sz="3200" spc="-1" strike="noStrike">
              <a:latin typeface="Arial"/>
            </a:endParaRPr>
          </a:p>
          <a:p>
            <a:pPr marL="216000" indent="-216000">
              <a:lnSpc>
                <a:spcPct val="100000"/>
              </a:lnSpc>
              <a:spcBef>
                <a:spcPts val="1417"/>
              </a:spcBef>
              <a:buClr>
                <a:srgbClr val="000000"/>
              </a:buClr>
              <a:buSzPct val="45000"/>
              <a:buFont typeface="Wingdings" charset="2"/>
              <a:buChar char=""/>
            </a:pPr>
            <a:r>
              <a:rPr b="1" lang="en-US" sz="3200" spc="-1" strike="noStrike">
                <a:latin typeface="Arial"/>
              </a:rPr>
              <a:t>Roman Crucifixion:</a:t>
            </a:r>
            <a:r>
              <a:rPr b="0" lang="en-US" sz="3200" spc="-1" strike="noStrike">
                <a:latin typeface="Arial"/>
              </a:rPr>
              <a:t> (from the gospels)</a:t>
            </a:r>
            <a:br/>
            <a:r>
              <a:rPr b="0" lang="en-US" sz="3200" spc="-1" strike="noStrike">
                <a:solidFill>
                  <a:srgbClr val="c9211e"/>
                </a:solidFill>
                <a:latin typeface="Arial"/>
              </a:rPr>
              <a:t>Until</a:t>
            </a:r>
            <a:r>
              <a:rPr b="0" lang="en-US" sz="3200" spc="-1" strike="noStrike">
                <a:latin typeface="Arial"/>
              </a:rPr>
              <a:t> “Yohanan Remains” revealed crucifixion nails in skeletal remains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Or These</a:t>
            </a:r>
            <a:endParaRPr b="0" lang="en-US" sz="4400" spc="-1" strike="noStrike">
              <a:latin typeface="Arial"/>
            </a:endParaRPr>
          </a:p>
        </p:txBody>
      </p:sp>
      <p:sp>
        <p:nvSpPr>
          <p:cNvPr id="148" name="PlaceHolder 2"/>
          <p:cNvSpPr>
            <a:spLocks noGrp="1"/>
          </p:cNvSpPr>
          <p:nvPr>
            <p:ph/>
          </p:nvPr>
        </p:nvSpPr>
        <p:spPr>
          <a:xfrm>
            <a:off x="504000" y="1326600"/>
            <a:ext cx="9070920" cy="43426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2000" spc="-1" strike="noStrike">
                <a:latin typeface="Arial"/>
              </a:rPr>
              <a:t>Lysanius(a governor):</a:t>
            </a:r>
            <a:r>
              <a:rPr b="0" lang="en-US" sz="2000" spc="-1" strike="noStrike">
                <a:latin typeface="Arial"/>
              </a:rPr>
              <a:t> (Luke 3:1)</a:t>
            </a:r>
            <a:br/>
            <a:r>
              <a:rPr b="0" lang="en-US" sz="2000" spc="-1" strike="noStrike">
                <a:solidFill>
                  <a:srgbClr val="c9211e"/>
                </a:solidFill>
                <a:latin typeface="Arial"/>
              </a:rPr>
              <a:t>Until</a:t>
            </a:r>
            <a:r>
              <a:rPr b="0" lang="en-US" sz="2000" spc="-1" strike="noStrike">
                <a:latin typeface="Arial"/>
              </a:rPr>
              <a:t> the “Lysanias Inscription” found</a:t>
            </a:r>
            <a:endParaRPr b="0" lang="en-US"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2000" spc="-1" strike="noStrike">
                <a:latin typeface="Arial"/>
                <a:ea typeface="Microsoft YaHei"/>
              </a:rPr>
              <a:t>Iconium(a place)</a:t>
            </a:r>
            <a:r>
              <a:rPr b="0" lang="en-US" sz="2000" spc="-1" strike="noStrike">
                <a:latin typeface="Arial"/>
                <a:ea typeface="Microsoft YaHei"/>
              </a:rPr>
              <a:t> (Acts 14:6,13:51)</a:t>
            </a:r>
            <a:br/>
            <a:r>
              <a:rPr b="0" lang="en-US" sz="2000" spc="-1" strike="noStrike">
                <a:latin typeface="Arial"/>
                <a:ea typeface="Microsoft YaHei"/>
              </a:rPr>
              <a:t>-a city in Phyrigia</a:t>
            </a:r>
            <a:br/>
            <a:r>
              <a:rPr b="0" lang="en-US" sz="2000" spc="-1" strike="noStrike">
                <a:solidFill>
                  <a:srgbClr val="c9211e"/>
                </a:solidFill>
                <a:latin typeface="Arial"/>
                <a:ea typeface="Microsoft YaHei"/>
              </a:rPr>
              <a:t>Until</a:t>
            </a:r>
            <a:r>
              <a:rPr b="0" lang="en-US" sz="2000" spc="-1" strike="noStrike">
                <a:latin typeface="Arial"/>
                <a:ea typeface="Microsoft YaHei"/>
              </a:rPr>
              <a:t> the “Iconium Monument” found in 1910 AD</a:t>
            </a:r>
            <a:endParaRPr b="0" lang="en-US"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2000" spc="-1" strike="noStrike">
                <a:latin typeface="Arial"/>
                <a:ea typeface="Microsoft YaHei"/>
              </a:rPr>
              <a:t>Politarch(a title)</a:t>
            </a:r>
            <a:r>
              <a:rPr b="0" lang="en-US" sz="2000" spc="-1" strike="noStrike">
                <a:latin typeface="Arial"/>
                <a:ea typeface="Microsoft YaHei"/>
              </a:rPr>
              <a:t> (Acts 17:6)</a:t>
            </a:r>
            <a:br/>
            <a:r>
              <a:rPr b="0" lang="en-US" sz="2000" spc="-1" strike="noStrike">
                <a:solidFill>
                  <a:srgbClr val="c9211e"/>
                </a:solidFill>
                <a:latin typeface="Arial"/>
                <a:ea typeface="Microsoft YaHei"/>
              </a:rPr>
              <a:t>Until</a:t>
            </a:r>
            <a:r>
              <a:rPr b="0" lang="en-US" sz="2000" spc="-1" strike="noStrike">
                <a:latin typeface="Arial"/>
                <a:ea typeface="Microsoft YaHei"/>
              </a:rPr>
              <a:t> 19 inscriptions discovered</a:t>
            </a:r>
            <a:endParaRPr b="0" lang="en-US"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2000" spc="-1" strike="noStrike">
                <a:latin typeface="Arial"/>
                <a:ea typeface="Microsoft YaHei"/>
              </a:rPr>
              <a:t>Sergius Paulus(a politician) </a:t>
            </a:r>
            <a:r>
              <a:rPr b="0" lang="en-US" sz="2000" spc="-1" strike="noStrike">
                <a:latin typeface="Arial"/>
                <a:ea typeface="Microsoft YaHei"/>
              </a:rPr>
              <a:t>(Acts 13)</a:t>
            </a:r>
            <a:br/>
            <a:r>
              <a:rPr b="0" lang="en-US" sz="2000" spc="-1" strike="noStrike">
                <a:latin typeface="Arial"/>
                <a:ea typeface="Microsoft YaHei"/>
              </a:rPr>
              <a:t>-Proconsul under Claudius</a:t>
            </a:r>
            <a:br/>
            <a:r>
              <a:rPr b="0" lang="en-US" sz="2000" spc="-1" strike="noStrike">
                <a:solidFill>
                  <a:srgbClr val="c9211e"/>
                </a:solidFill>
                <a:latin typeface="Arial"/>
                <a:ea typeface="Microsoft YaHei"/>
              </a:rPr>
              <a:t>Until</a:t>
            </a:r>
            <a:r>
              <a:rPr b="0" lang="en-US" sz="2000" spc="-1" strike="noStrike">
                <a:latin typeface="Arial"/>
                <a:ea typeface="Microsoft YaHei"/>
              </a:rPr>
              <a:t> “Soli Inscription” found</a:t>
            </a:r>
            <a:br/>
            <a:r>
              <a:rPr b="0" lang="en-US" sz="3200" spc="-1" strike="noStrike">
                <a:latin typeface="Arial"/>
                <a:ea typeface="Microsoft YaHei"/>
              </a:rPr>
              <a:t>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0920" cy="945720"/>
          </a:xfrm>
          <a:prstGeom prst="rect">
            <a:avLst/>
          </a:prstGeom>
          <a:noFill/>
          <a:ln w="0">
            <a:noFill/>
          </a:ln>
        </p:spPr>
        <p:txBody>
          <a:bodyPr lIns="0" rIns="0" tIns="0" bIns="0" anchor="ctr">
            <a:noAutofit/>
          </a:bodyPr>
          <a:p>
            <a:pPr algn="ctr">
              <a:lnSpc>
                <a:spcPct val="100000"/>
              </a:lnSpc>
              <a:buNone/>
            </a:pPr>
            <a:r>
              <a:rPr b="0" lang="en-US" sz="4400" spc="-1" strike="noStrike">
                <a:latin typeface="Arial"/>
              </a:rPr>
              <a:t>Or These</a:t>
            </a:r>
            <a:endParaRPr b="0" lang="en-US" sz="4400" spc="-1" strike="noStrike">
              <a:latin typeface="Arial"/>
            </a:endParaRPr>
          </a:p>
        </p:txBody>
      </p:sp>
      <p:sp>
        <p:nvSpPr>
          <p:cNvPr id="150" name="PlaceHolder 2"/>
          <p:cNvSpPr>
            <a:spLocks noGrp="1"/>
          </p:cNvSpPr>
          <p:nvPr>
            <p:ph/>
          </p:nvPr>
        </p:nvSpPr>
        <p:spPr>
          <a:xfrm>
            <a:off x="504000" y="1326600"/>
            <a:ext cx="9070920" cy="3287520"/>
          </a:xfrm>
          <a:prstGeom prst="rect">
            <a:avLst/>
          </a:prstGeom>
          <a:noFill/>
          <a:ln w="0">
            <a:noFill/>
          </a:ln>
        </p:spPr>
        <p:txBody>
          <a:bodyPr lIns="0" rIns="0" tIns="0" bIns="0" anchor="t">
            <a:normAutofit fontScale="91000"/>
          </a:bodyPr>
          <a:p>
            <a:pPr marL="432000" indent="-324000">
              <a:lnSpc>
                <a:spcPct val="100000"/>
              </a:lnSpc>
              <a:spcBef>
                <a:spcPts val="1417"/>
              </a:spcBef>
              <a:buClr>
                <a:srgbClr val="000000"/>
              </a:buClr>
              <a:buSzPct val="45000"/>
              <a:buFont typeface="Wingdings" charset="2"/>
              <a:buChar char=""/>
            </a:pPr>
            <a:r>
              <a:rPr b="1" lang="en-US" sz="3200" spc="-1" strike="noStrike">
                <a:latin typeface="Arial"/>
              </a:rPr>
              <a:t>Erastus:</a:t>
            </a:r>
            <a:r>
              <a:rPr b="0" lang="en-US" sz="3200" spc="-1" strike="noStrike">
                <a:latin typeface="Arial"/>
              </a:rPr>
              <a:t> (Romans 16:23)</a:t>
            </a:r>
            <a:br/>
            <a:r>
              <a:rPr b="0" lang="en-US" sz="3200" spc="-1" strike="noStrike">
                <a:latin typeface="Arial"/>
              </a:rPr>
              <a:t>-a city treasurer</a:t>
            </a:r>
            <a:br/>
            <a:r>
              <a:rPr b="0" lang="en-US" sz="3200" spc="-1" strike="noStrike">
                <a:solidFill>
                  <a:srgbClr val="c9211e"/>
                </a:solidFill>
                <a:latin typeface="Arial"/>
              </a:rPr>
              <a:t>Until</a:t>
            </a:r>
            <a:r>
              <a:rPr b="0" lang="en-US" sz="3200" spc="-1" strike="noStrike">
                <a:latin typeface="Arial"/>
              </a:rPr>
              <a:t> pavement in Corinth confirmed existence</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3200" spc="-1" strike="noStrike">
                <a:latin typeface="Arial"/>
              </a:rPr>
              <a:t>Pool of Siloam: </a:t>
            </a:r>
            <a:br/>
            <a:r>
              <a:rPr b="0" lang="en-US" sz="3200" spc="-1" strike="noStrike">
                <a:latin typeface="Arial"/>
              </a:rPr>
              <a:t>(John 9:1-12, Isaiah 8:6,22:9)</a:t>
            </a:r>
            <a:br/>
            <a:r>
              <a:rPr b="0" lang="en-US" sz="3200" spc="-1" strike="noStrike">
                <a:solidFill>
                  <a:srgbClr val="c9211e"/>
                </a:solidFill>
                <a:latin typeface="Arial"/>
              </a:rPr>
              <a:t>Until</a:t>
            </a:r>
            <a:r>
              <a:rPr b="0" lang="en-US" sz="3200" spc="-1" strike="noStrike">
                <a:latin typeface="Arial"/>
              </a:rPr>
              <a:t> excavated in 2004</a:t>
            </a:r>
            <a:br/>
            <a:r>
              <a:rPr b="0" lang="en-US" sz="3200" spc="-1" strike="noStrike">
                <a:latin typeface="Arial"/>
              </a:rPr>
              <a:t> </a:t>
            </a:r>
            <a:endParaRPr b="0" lang="en-US" sz="3200" spc="-1" strike="noStrike">
              <a:latin typeface="Arial"/>
            </a:endParaRPr>
          </a:p>
        </p:txBody>
      </p:sp>
      <p:pic>
        <p:nvPicPr>
          <p:cNvPr id="151" name="" descr=""/>
          <p:cNvPicPr/>
          <p:nvPr/>
        </p:nvPicPr>
        <p:blipFill>
          <a:blip r:embed="rId1"/>
          <a:stretch/>
        </p:blipFill>
        <p:spPr>
          <a:xfrm>
            <a:off x="6091200" y="3017520"/>
            <a:ext cx="3988080" cy="2651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3861</TotalTime>
  <Application>LibreOffice/7.3.1.3$Windows_X86_64 LibreOffice_project/a69ca51ded25f3eefd52d7bf9a5fad8c90b87951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2017-10-20T23:41:18Z</dcterms:created>
  <dc:creator/>
  <dc:description/>
  <dc:language>en-US</dc:language>
  <cp:lastModifiedBy/>
  <dcterms:modified xsi:type="dcterms:W3CDTF">2022-05-26T21:44:20Z</dcterms:modified>
  <cp:revision>309</cp:revision>
  <dc:subject/>
  <dc:title/>
</cp:coreProperties>
</file>

<file path=docProps/custom.xml><?xml version="1.0" encoding="utf-8"?>
<Properties xmlns="http://schemas.openxmlformats.org/officeDocument/2006/custom-properties" xmlns:vt="http://schemas.openxmlformats.org/officeDocument/2006/docPropsVTypes"/>
</file>